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2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docid=TYRvwuGvLNfuPM&amp;tbnid=yqYBLWyMqGYOYM:&amp;ved=0CAUQjRw&amp;url=https://www.soundonsound.com/sos/mar07/articles/micpatterns.htm&amp;ei=L-RDU7ClF6m50AGKuIGQBw&amp;bvm=bv.64367178,d.dmQ&amp;psig=AFQjCNFUuTXXoa2BPlJOSUHhNbUvSVTeyQ&amp;ust=1397044651594790" TargetMode="External"/><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hyperlink" Target="http://en.wikipedia.org/wiki/Reflex_port" TargetMode="External"/><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en.wikipedia.org/wiki/Woof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53641" y="1856260"/>
            <a:ext cx="8036719" cy="1733475"/>
          </a:xfrm>
        </p:spPr>
        <p:txBody>
          <a:bodyPr/>
          <a:lstStyle/>
          <a:p>
            <a:pPr eaLnBrk="1" hangingPunct="1"/>
            <a:r>
              <a:rPr lang="en-US">
                <a:latin typeface="Helvetica Neue Light" charset="0"/>
                <a:ea typeface="ヒラギノ角ゴ ProN W3" charset="0"/>
                <a:cs typeface="ヒラギノ角ゴ ProN W3" charset="0"/>
              </a:rPr>
              <a:t>Types of Enclosures</a:t>
            </a:r>
          </a:p>
        </p:txBody>
      </p:sp>
    </p:spTree>
    <p:extLst>
      <p:ext uri="{BB962C8B-B14F-4D97-AF65-F5344CB8AC3E}">
        <p14:creationId xmlns:p14="http://schemas.microsoft.com/office/powerpoint/2010/main" val="1868843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Bipole/Dipole</a:t>
            </a:r>
          </a:p>
        </p:txBody>
      </p:sp>
      <p:sp>
        <p:nvSpPr>
          <p:cNvPr id="43010" name="Rectangle 2"/>
          <p:cNvSpPr>
            <a:spLocks noGrp="1" noChangeArrowheads="1"/>
          </p:cNvSpPr>
          <p:nvPr>
            <p:ph type="body" idx="1"/>
          </p:nvPr>
        </p:nvSpPr>
        <p:spPr>
          <a:xfrm>
            <a:off x="535781" y="1374056"/>
            <a:ext cx="4339828" cy="4107656"/>
          </a:xfrm>
        </p:spPr>
        <p:txBody>
          <a:bodyPr/>
          <a:lstStyle/>
          <a:p>
            <a:pPr eaLnBrk="1" hangingPunct="1"/>
            <a:r>
              <a:rPr lang="en-US">
                <a:latin typeface="Helvetica Neue Light" charset="0"/>
                <a:ea typeface="ヒラギノ角ゴ ProN W3" charset="0"/>
                <a:cs typeface="ヒラギノ角ゴ ProN W3" charset="0"/>
              </a:rPr>
              <a:t>Bipolar - Sound coming out of the back is in phase </a:t>
            </a:r>
          </a:p>
          <a:p>
            <a:pPr eaLnBrk="1" hangingPunct="1"/>
            <a:r>
              <a:rPr lang="en-US">
                <a:latin typeface="Helvetica Neue Light" charset="0"/>
                <a:ea typeface="ヒラギノ角ゴ ProN W3" charset="0"/>
                <a:cs typeface="ヒラギノ角ゴ ProN W3" charset="0"/>
              </a:rPr>
              <a:t>Dipolar - Sound coming out the back is 180 degrees out of phase </a:t>
            </a:r>
          </a:p>
        </p:txBody>
      </p:sp>
      <p:pic>
        <p:nvPicPr>
          <p:cNvPr id="4198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78" y="937617"/>
            <a:ext cx="3098602" cy="224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4198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078" y="3450209"/>
            <a:ext cx="3098602" cy="223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792614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141" y="4482703"/>
            <a:ext cx="2312789" cy="1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44034" name="Rectangle 2"/>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Bandpass Subwoofer</a:t>
            </a:r>
          </a:p>
        </p:txBody>
      </p:sp>
      <p:sp>
        <p:nvSpPr>
          <p:cNvPr id="43012" name="Rectangle 3"/>
          <p:cNvSpPr>
            <a:spLocks noChangeArrowheads="1"/>
          </p:cNvSpPr>
          <p:nvPr>
            <p:ph type="body" idx="1"/>
          </p:nvPr>
        </p:nvSpPr>
        <p:spPr>
          <a:xfrm>
            <a:off x="276821" y="838275"/>
            <a:ext cx="6018609" cy="4107656"/>
          </a:xfrm>
        </p:spPr>
        <p:txBody>
          <a:bodyPr/>
          <a:lstStyle/>
          <a:p>
            <a:pPr eaLnBrk="1" hangingPunct="1">
              <a:buFont typeface="Times" charset="0"/>
              <a:buChar char="•"/>
            </a:pPr>
            <a:r>
              <a:rPr lang="en-US" sz="1700">
                <a:latin typeface="Times" charset="0"/>
                <a:ea typeface="ヒラギノ角ゴ ProN W3" charset="0"/>
                <a:cs typeface="Times" charset="0"/>
                <a:sym typeface="Times" charset="0"/>
              </a:rPr>
              <a:t>A 4th order electrical bandpass filter can be simulated by a vented box in which the contribution from the rear face of the driver cone is trapped in a sealed box, and the radiation from the front surface of the cone is into a ported chamber. </a:t>
            </a:r>
            <a:endParaRPr lang="en-US" sz="1700">
              <a:latin typeface="Times" charset="0"/>
              <a:ea typeface="ヒラギノ明朝 ProN W3" charset="0"/>
              <a:cs typeface="ヒラギノ明朝 ProN W3" charset="0"/>
              <a:sym typeface="Times" charset="0"/>
            </a:endParaRPr>
          </a:p>
          <a:p>
            <a:pPr eaLnBrk="1" hangingPunct="1">
              <a:buFont typeface="Times" charset="0"/>
              <a:buChar char="•"/>
            </a:pPr>
            <a:r>
              <a:rPr lang="en-US" sz="1700">
                <a:latin typeface="Times" charset="0"/>
                <a:ea typeface="ヒラギノ角ゴ ProN W3" charset="0"/>
                <a:cs typeface="Times" charset="0"/>
                <a:sym typeface="Times" charset="0"/>
              </a:rPr>
              <a:t>This modifies the resonance of the driver. In its simplest form a compound enclosure has two chambers. </a:t>
            </a:r>
            <a:endParaRPr lang="en-US" sz="1700">
              <a:latin typeface="Times" charset="0"/>
              <a:ea typeface="ヒラギノ明朝 ProN W3" charset="0"/>
              <a:cs typeface="ヒラギノ明朝 ProN W3" charset="0"/>
              <a:sym typeface="Times" charset="0"/>
            </a:endParaRPr>
          </a:p>
          <a:p>
            <a:pPr eaLnBrk="1" hangingPunct="1">
              <a:buFont typeface="Times" charset="0"/>
              <a:buChar char="•"/>
            </a:pPr>
            <a:r>
              <a:rPr lang="en-US" sz="1700">
                <a:latin typeface="Times" charset="0"/>
                <a:ea typeface="ヒラギノ角ゴ ProN W3" charset="0"/>
                <a:cs typeface="Times" charset="0"/>
                <a:sym typeface="Times" charset="0"/>
              </a:rPr>
              <a:t>The dividing wall between the chambers holds the driver; typically only one chamber is ported.</a:t>
            </a:r>
            <a:endParaRPr lang="en-US" sz="1700">
              <a:latin typeface="Times" charset="0"/>
              <a:ea typeface="ヒラギノ明朝 ProN W3" charset="0"/>
              <a:cs typeface="ヒラギノ明朝 ProN W3" charset="0"/>
              <a:sym typeface="Times" charset="0"/>
            </a:endParaRPr>
          </a:p>
        </p:txBody>
      </p:sp>
      <p:pic>
        <p:nvPicPr>
          <p:cNvPr id="4301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992" y="2226841"/>
            <a:ext cx="2205633" cy="205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43014"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172" y="4616648"/>
            <a:ext cx="2768203" cy="145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43015"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164" y="4527351"/>
            <a:ext cx="2446734"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2794806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500062" y="2678906"/>
            <a:ext cx="8036719" cy="1733476"/>
          </a:xfrm>
        </p:spPr>
        <p:txBody>
          <a:bodyPr/>
          <a:lstStyle/>
          <a:p>
            <a:pPr eaLnBrk="1" hangingPunct="1"/>
            <a:r>
              <a:rPr lang="en-US">
                <a:latin typeface="Helvetica Neue Light" charset="0"/>
                <a:ea typeface="ヒラギノ角ゴ ProN W3" charset="0"/>
                <a:cs typeface="ヒラギノ角ゴ ProN W3" charset="0"/>
              </a:rPr>
              <a:t>Crossover Networks</a:t>
            </a:r>
          </a:p>
        </p:txBody>
      </p:sp>
    </p:spTree>
    <p:extLst>
      <p:ext uri="{BB962C8B-B14F-4D97-AF65-F5344CB8AC3E}">
        <p14:creationId xmlns:p14="http://schemas.microsoft.com/office/powerpoint/2010/main" val="3364152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Electronic terms</a:t>
            </a:r>
          </a:p>
        </p:txBody>
      </p:sp>
      <p:sp>
        <p:nvSpPr>
          <p:cNvPr id="51202" name="Rectangle 2"/>
          <p:cNvSpPr>
            <a:spLocks noGrp="1" noChangeArrowheads="1"/>
          </p:cNvSpPr>
          <p:nvPr>
            <p:ph type="body" idx="1"/>
          </p:nvPr>
        </p:nvSpPr>
        <p:spPr/>
        <p:txBody>
          <a:bodyPr/>
          <a:lstStyle/>
          <a:p>
            <a:pPr eaLnBrk="1" hangingPunct="1"/>
            <a:r>
              <a:rPr lang="en-US">
                <a:latin typeface="Helvetica Neue Light" charset="0"/>
                <a:ea typeface="ヒラギノ角ゴ ProN W3" charset="0"/>
                <a:cs typeface="ヒラギノ角ゴ ProN W3" charset="0"/>
              </a:rPr>
              <a:t>Series – One pathway for the electrons to flow</a:t>
            </a:r>
          </a:p>
          <a:p>
            <a:pPr eaLnBrk="1" hangingPunct="1"/>
            <a:r>
              <a:rPr lang="en-US">
                <a:latin typeface="Helvetica Neue Light" charset="0"/>
                <a:ea typeface="ヒラギノ角ゴ ProN W3" charset="0"/>
                <a:cs typeface="ヒラギノ角ゴ ProN W3" charset="0"/>
              </a:rPr>
              <a:t>Parallel – Multiple paths for the electrons to flow</a:t>
            </a:r>
          </a:p>
          <a:p>
            <a:pPr eaLnBrk="1" hangingPunct="1"/>
            <a:r>
              <a:rPr lang="en-US">
                <a:latin typeface="Helvetica Neue Light" charset="0"/>
                <a:ea typeface="ヒラギノ角ゴ ProN W3" charset="0"/>
                <a:cs typeface="ヒラギノ角ゴ ProN W3" charset="0"/>
              </a:rPr>
              <a:t>Electrical components</a:t>
            </a:r>
          </a:p>
          <a:p>
            <a:pPr marL="937584" lvl="3"/>
            <a:r>
              <a:rPr lang="en-US">
                <a:latin typeface="Helvetica Neue Light" charset="0"/>
                <a:ea typeface="ヒラギノ角ゴ ProN W3" charset="0"/>
                <a:cs typeface="ヒラギノ角ゴ ProN W3" charset="0"/>
              </a:rPr>
              <a:t>Capacitor</a:t>
            </a:r>
          </a:p>
          <a:p>
            <a:pPr marL="937584" lvl="3"/>
            <a:r>
              <a:rPr lang="en-US">
                <a:latin typeface="Helvetica Neue Light" charset="0"/>
                <a:ea typeface="ヒラギノ角ゴ ProN W3" charset="0"/>
                <a:cs typeface="ヒラギノ角ゴ ProN W3" charset="0"/>
              </a:rPr>
              <a:t>Inductor</a:t>
            </a:r>
          </a:p>
          <a:p>
            <a:pPr marL="937584" lvl="3"/>
            <a:r>
              <a:rPr lang="en-US">
                <a:latin typeface="Helvetica Neue Light" charset="0"/>
                <a:ea typeface="ヒラギノ角ゴ ProN W3" charset="0"/>
                <a:cs typeface="ヒラギノ角ゴ ProN W3" charset="0"/>
              </a:rPr>
              <a:t>Resistor</a:t>
            </a:r>
          </a:p>
        </p:txBody>
      </p:sp>
    </p:spTree>
    <p:extLst>
      <p:ext uri="{BB962C8B-B14F-4D97-AF65-F5344CB8AC3E}">
        <p14:creationId xmlns:p14="http://schemas.microsoft.com/office/powerpoint/2010/main" val="4209141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Capacitors</a:t>
            </a:r>
          </a:p>
        </p:txBody>
      </p:sp>
      <p:sp>
        <p:nvSpPr>
          <p:cNvPr id="52226" name="Rectangle 2"/>
          <p:cNvSpPr>
            <a:spLocks noGrp="1" noChangeArrowheads="1"/>
          </p:cNvSpPr>
          <p:nvPr>
            <p:ph type="body" idx="1"/>
          </p:nvPr>
        </p:nvSpPr>
        <p:spPr>
          <a:xfrm>
            <a:off x="553641" y="1902024"/>
            <a:ext cx="4339828" cy="4106540"/>
          </a:xfrm>
        </p:spPr>
        <p:txBody>
          <a:bodyPr>
            <a:normAutofit fontScale="92500"/>
          </a:bodyPr>
          <a:lstStyle/>
          <a:p>
            <a:pPr eaLnBrk="1" hangingPunct="1"/>
            <a:r>
              <a:rPr lang="en-US">
                <a:latin typeface="Helvetica Neue Light" charset="0"/>
                <a:ea typeface="ヒラギノ角ゴ ProN W3" charset="0"/>
                <a:cs typeface="ヒラギノ角ゴ ProN W3" charset="0"/>
              </a:rPr>
              <a:t>Used to store energy in an electric field</a:t>
            </a:r>
          </a:p>
          <a:p>
            <a:pPr eaLnBrk="1" hangingPunct="1"/>
            <a:r>
              <a:rPr lang="en-US">
                <a:latin typeface="Helvetica Neue Light" charset="0"/>
                <a:ea typeface="ヒラギノ角ゴ ProN W3" charset="0"/>
                <a:cs typeface="ヒラギノ角ゴ ProN W3" charset="0"/>
              </a:rPr>
              <a:t>Two conductive materials separated by a Dielectric material</a:t>
            </a:r>
          </a:p>
          <a:p>
            <a:pPr eaLnBrk="1" hangingPunct="1"/>
            <a:r>
              <a:rPr lang="en-US">
                <a:latin typeface="Helvetica Neue Light" charset="0"/>
                <a:ea typeface="ヒラギノ角ゴ ProN W3" charset="0"/>
                <a:cs typeface="ヒラギノ角ゴ ProN W3" charset="0"/>
              </a:rPr>
              <a:t>Measured in Farads</a:t>
            </a:r>
          </a:p>
          <a:p>
            <a:pPr eaLnBrk="1" hangingPunct="1"/>
            <a:r>
              <a:rPr lang="en-US">
                <a:latin typeface="Helvetica Neue Light" charset="0"/>
                <a:ea typeface="ヒラギノ角ゴ ProN W3" charset="0"/>
                <a:cs typeface="ヒラギノ角ゴ ProN W3" charset="0"/>
              </a:rPr>
              <a:t>Higher resistance for lower notes</a:t>
            </a:r>
          </a:p>
        </p:txBody>
      </p:sp>
      <p:pic>
        <p:nvPicPr>
          <p:cNvPr id="4608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047" y="1821656"/>
            <a:ext cx="3589734" cy="358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699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Inductors</a:t>
            </a:r>
          </a:p>
        </p:txBody>
      </p:sp>
      <p:sp>
        <p:nvSpPr>
          <p:cNvPr id="53250" name="Rectangle 2"/>
          <p:cNvSpPr>
            <a:spLocks noGrp="1" noChangeArrowheads="1"/>
          </p:cNvSpPr>
          <p:nvPr>
            <p:ph type="body" idx="1"/>
          </p:nvPr>
        </p:nvSpPr>
        <p:spPr>
          <a:xfrm>
            <a:off x="553641" y="1902024"/>
            <a:ext cx="4393406" cy="4106540"/>
          </a:xfrm>
        </p:spPr>
        <p:txBody>
          <a:bodyPr/>
          <a:lstStyle/>
          <a:p>
            <a:pPr eaLnBrk="1" hangingPunct="1"/>
            <a:r>
              <a:rPr lang="en-US">
                <a:latin typeface="Helvetica Neue Light" charset="0"/>
                <a:ea typeface="ヒラギノ角ゴ ProN W3" charset="0"/>
                <a:cs typeface="ヒラギノ角ゴ ProN W3" charset="0"/>
              </a:rPr>
              <a:t>Used to store energy in a magnetic field</a:t>
            </a:r>
          </a:p>
          <a:p>
            <a:pPr eaLnBrk="1" hangingPunct="1"/>
            <a:r>
              <a:rPr lang="en-US">
                <a:latin typeface="Helvetica Neue Light" charset="0"/>
                <a:ea typeface="ヒラギノ角ゴ ProN W3" charset="0"/>
                <a:cs typeface="ヒラギノ角ゴ ProN W3" charset="0"/>
              </a:rPr>
              <a:t>Inductance is measured in henries </a:t>
            </a:r>
          </a:p>
          <a:p>
            <a:pPr eaLnBrk="1" hangingPunct="1"/>
            <a:r>
              <a:rPr lang="en-US">
                <a:latin typeface="Helvetica Neue Light" charset="0"/>
                <a:ea typeface="ヒラギノ角ゴ ProN W3" charset="0"/>
                <a:cs typeface="ヒラギノ角ゴ ProN W3" charset="0"/>
              </a:rPr>
              <a:t>Higher resistance for higher notes</a:t>
            </a:r>
          </a:p>
        </p:txBody>
      </p:sp>
      <p:pic>
        <p:nvPicPr>
          <p:cNvPr id="4710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203" y="1875234"/>
            <a:ext cx="3696891" cy="36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045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Resistors</a:t>
            </a:r>
          </a:p>
        </p:txBody>
      </p:sp>
      <p:sp>
        <p:nvSpPr>
          <p:cNvPr id="54274" name="Rectangle 2"/>
          <p:cNvSpPr>
            <a:spLocks noGrp="1" noChangeArrowheads="1"/>
          </p:cNvSpPr>
          <p:nvPr>
            <p:ph type="body" idx="1"/>
          </p:nvPr>
        </p:nvSpPr>
        <p:spPr>
          <a:xfrm>
            <a:off x="553641" y="1902024"/>
            <a:ext cx="5143500" cy="4106540"/>
          </a:xfrm>
        </p:spPr>
        <p:txBody>
          <a:bodyPr/>
          <a:lstStyle/>
          <a:p>
            <a:pPr eaLnBrk="1" hangingPunct="1"/>
            <a:r>
              <a:rPr lang="en-US">
                <a:latin typeface="Helvetica Neue Light" charset="0"/>
                <a:ea typeface="ヒラギノ角ゴ ProN W3" charset="0"/>
                <a:cs typeface="ヒラギノ角ゴ ProN W3" charset="0"/>
              </a:rPr>
              <a:t>Used to lessen voltage</a:t>
            </a:r>
          </a:p>
          <a:p>
            <a:pPr eaLnBrk="1" hangingPunct="1"/>
            <a:r>
              <a:rPr lang="en-US">
                <a:latin typeface="Helvetica Neue Light" charset="0"/>
                <a:ea typeface="ヒラギノ角ゴ ProN W3" charset="0"/>
                <a:cs typeface="ヒラギノ角ゴ ProN W3" charset="0"/>
              </a:rPr>
              <a:t>Resistance is measured in ohms</a:t>
            </a:r>
          </a:p>
        </p:txBody>
      </p:sp>
      <p:pic>
        <p:nvPicPr>
          <p:cNvPr id="4813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719" y="1982391"/>
            <a:ext cx="3053953" cy="30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018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Schematic Symbols</a:t>
            </a:r>
          </a:p>
        </p:txBody>
      </p:sp>
      <p:sp>
        <p:nvSpPr>
          <p:cNvPr id="55298" name="Rectangle 2"/>
          <p:cNvSpPr>
            <a:spLocks noGrp="1" noChangeArrowheads="1"/>
          </p:cNvSpPr>
          <p:nvPr>
            <p:ph type="body" idx="1"/>
          </p:nvPr>
        </p:nvSpPr>
        <p:spPr>
          <a:xfrm>
            <a:off x="1375172" y="1900908"/>
            <a:ext cx="4116586" cy="4107656"/>
          </a:xfrm>
        </p:spPr>
        <p:txBody>
          <a:bodyPr/>
          <a:lstStyle/>
          <a:p>
            <a:pPr eaLnBrk="1" hangingPunct="1"/>
            <a:r>
              <a:rPr lang="en-US">
                <a:latin typeface="Helvetica Neue Light" charset="0"/>
                <a:ea typeface="ヒラギノ角ゴ ProN W3" charset="0"/>
                <a:cs typeface="ヒラギノ角ゴ ProN W3" charset="0"/>
              </a:rPr>
              <a:t>Capacitor</a:t>
            </a:r>
          </a:p>
          <a:p>
            <a:pPr eaLnBrk="1" hangingPunct="1"/>
            <a:r>
              <a:rPr lang="en-US">
                <a:latin typeface="Helvetica Neue Light" charset="0"/>
                <a:ea typeface="ヒラギノ角ゴ ProN W3" charset="0"/>
                <a:cs typeface="ヒラギノ角ゴ ProN W3" charset="0"/>
              </a:rPr>
              <a:t>Inductor</a:t>
            </a:r>
          </a:p>
          <a:p>
            <a:pPr eaLnBrk="1" hangingPunct="1"/>
            <a:r>
              <a:rPr lang="en-US">
                <a:latin typeface="Helvetica Neue Light" charset="0"/>
                <a:ea typeface="ヒラギノ角ゴ ProN W3" charset="0"/>
                <a:cs typeface="ヒラギノ角ゴ ProN W3" charset="0"/>
              </a:rPr>
              <a:t>Resistor</a:t>
            </a:r>
          </a:p>
        </p:txBody>
      </p:sp>
      <p:pic>
        <p:nvPicPr>
          <p:cNvPr id="491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453" y="3759399"/>
            <a:ext cx="839391"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491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117" y="3134320"/>
            <a:ext cx="500063" cy="5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4915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4196953"/>
            <a:ext cx="366117" cy="71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1193849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High Pass Filter </a:t>
            </a:r>
          </a:p>
        </p:txBody>
      </p:sp>
      <p:sp>
        <p:nvSpPr>
          <p:cNvPr id="56322" name="Rectangle 2"/>
          <p:cNvSpPr>
            <a:spLocks noGrp="1" noChangeArrowheads="1"/>
          </p:cNvSpPr>
          <p:nvPr>
            <p:ph type="body" idx="1"/>
          </p:nvPr>
        </p:nvSpPr>
        <p:spPr/>
        <p:txBody>
          <a:bodyPr/>
          <a:lstStyle/>
          <a:p>
            <a:pPr eaLnBrk="1" hangingPunct="1">
              <a:defRPr/>
            </a:pPr>
            <a:endParaRPr lang="en-US" smtClean="0"/>
          </a:p>
        </p:txBody>
      </p:sp>
      <p:pic>
        <p:nvPicPr>
          <p:cNvPr id="501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73" y="3018234"/>
            <a:ext cx="7983141" cy="22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2569353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Low Pass</a:t>
            </a:r>
          </a:p>
        </p:txBody>
      </p:sp>
      <p:sp>
        <p:nvSpPr>
          <p:cNvPr id="57346" name="Rectangle 2"/>
          <p:cNvSpPr>
            <a:spLocks noGrp="1" noChangeArrowheads="1"/>
          </p:cNvSpPr>
          <p:nvPr>
            <p:ph type="body" idx="1"/>
          </p:nvPr>
        </p:nvSpPr>
        <p:spPr/>
        <p:txBody>
          <a:bodyPr/>
          <a:lstStyle/>
          <a:p>
            <a:pPr eaLnBrk="1" hangingPunct="1">
              <a:defRPr/>
            </a:pPr>
            <a:endParaRPr lang="en-US" smtClean="0"/>
          </a:p>
        </p:txBody>
      </p:sp>
      <p:pic>
        <p:nvPicPr>
          <p:cNvPr id="512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89" y="2890987"/>
            <a:ext cx="8036719" cy="211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3596830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793" y="2741414"/>
            <a:ext cx="2576215" cy="425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4818" name="Rectangle 2"/>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Point Source</a:t>
            </a:r>
          </a:p>
        </p:txBody>
      </p:sp>
      <p:sp>
        <p:nvSpPr>
          <p:cNvPr id="34819" name="Rectangle 3"/>
          <p:cNvSpPr>
            <a:spLocks noGrp="1" noChangeArrowheads="1"/>
          </p:cNvSpPr>
          <p:nvPr>
            <p:ph type="body" idx="1"/>
          </p:nvPr>
        </p:nvSpPr>
        <p:spPr>
          <a:xfrm>
            <a:off x="473273" y="473274"/>
            <a:ext cx="8036719" cy="4106540"/>
          </a:xfrm>
        </p:spPr>
        <p:txBody>
          <a:bodyPr/>
          <a:lstStyle/>
          <a:p>
            <a:pPr eaLnBrk="1" hangingPunct="1"/>
            <a:r>
              <a:rPr lang="en-US">
                <a:latin typeface="Helvetica Neue Light" charset="0"/>
                <a:ea typeface="ヒラギノ角ゴ ProN W3" charset="0"/>
                <a:cs typeface="ヒラギノ角ゴ ProN W3" charset="0"/>
              </a:rPr>
              <a:t>Sound comes from a single point on the speaker</a:t>
            </a:r>
          </a:p>
        </p:txBody>
      </p:sp>
      <p:pic>
        <p:nvPicPr>
          <p:cNvPr id="3379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911203"/>
            <a:ext cx="148232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3798"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109" y="3536156"/>
            <a:ext cx="3571875"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48947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Band-Pass</a:t>
            </a:r>
          </a:p>
        </p:txBody>
      </p:sp>
      <p:sp>
        <p:nvSpPr>
          <p:cNvPr id="58370" name="Rectangle 2"/>
          <p:cNvSpPr>
            <a:spLocks noGrp="1" noChangeArrowheads="1"/>
          </p:cNvSpPr>
          <p:nvPr>
            <p:ph type="body" idx="1"/>
          </p:nvPr>
        </p:nvSpPr>
        <p:spPr/>
        <p:txBody>
          <a:bodyPr/>
          <a:lstStyle/>
          <a:p>
            <a:pPr eaLnBrk="1" hangingPunct="1">
              <a:defRPr/>
            </a:pPr>
            <a:endParaRPr lang="en-US" smtClean="0"/>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90" y="2694533"/>
            <a:ext cx="8024440" cy="250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2387724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Two-Way and Three-Way</a:t>
            </a:r>
          </a:p>
        </p:txBody>
      </p:sp>
      <p:sp>
        <p:nvSpPr>
          <p:cNvPr id="59394" name="Rectangle 2"/>
          <p:cNvSpPr>
            <a:spLocks noGrp="1" noChangeArrowheads="1"/>
          </p:cNvSpPr>
          <p:nvPr>
            <p:ph type="body" idx="1"/>
          </p:nvPr>
        </p:nvSpPr>
        <p:spPr/>
        <p:txBody>
          <a:bodyPr/>
          <a:lstStyle/>
          <a:p>
            <a:pPr eaLnBrk="1" hangingPunct="1">
              <a:defRPr/>
            </a:pPr>
            <a:endParaRPr lang="en-US" smtClean="0"/>
          </a:p>
        </p:txBody>
      </p:sp>
      <p:pic>
        <p:nvPicPr>
          <p:cNvPr id="53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57" y="1903140"/>
            <a:ext cx="8026673" cy="44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2460620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446484" y="168548"/>
            <a:ext cx="8242102" cy="1732359"/>
          </a:xfrm>
        </p:spPr>
        <p:txBody>
          <a:bodyPr/>
          <a:lstStyle/>
          <a:p>
            <a:pPr eaLnBrk="1" hangingPunct="1"/>
            <a:r>
              <a:rPr lang="en-US">
                <a:latin typeface="Helvetica Neue Light" charset="0"/>
                <a:ea typeface="ヒラギノ角ゴ ProN W3" charset="0"/>
                <a:cs typeface="ヒラギノ角ゴ ProN W3" charset="0"/>
              </a:rPr>
              <a:t>Second Order - 12dB/octave</a:t>
            </a:r>
          </a:p>
        </p:txBody>
      </p:sp>
      <p:sp>
        <p:nvSpPr>
          <p:cNvPr id="60418" name="Rectangle 2"/>
          <p:cNvSpPr>
            <a:spLocks noGrp="1" noChangeArrowheads="1"/>
          </p:cNvSpPr>
          <p:nvPr>
            <p:ph type="body" idx="1"/>
          </p:nvPr>
        </p:nvSpPr>
        <p:spPr/>
        <p:txBody>
          <a:bodyPr/>
          <a:lstStyle/>
          <a:p>
            <a:pPr eaLnBrk="1" hangingPunct="1">
              <a:defRPr/>
            </a:pPr>
            <a:endParaRPr lang="en-US" smtClean="0"/>
          </a:p>
        </p:txBody>
      </p:sp>
      <p:pic>
        <p:nvPicPr>
          <p:cNvPr id="542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682" y="2053828"/>
            <a:ext cx="5528592" cy="379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1708122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Third Order - 18dB/octave</a:t>
            </a:r>
          </a:p>
        </p:txBody>
      </p:sp>
      <p:sp>
        <p:nvSpPr>
          <p:cNvPr id="61442" name="Rectangle 2"/>
          <p:cNvSpPr>
            <a:spLocks noGrp="1" noChangeArrowheads="1"/>
          </p:cNvSpPr>
          <p:nvPr>
            <p:ph type="body" idx="1"/>
          </p:nvPr>
        </p:nvSpPr>
        <p:spPr/>
        <p:txBody>
          <a:bodyPr/>
          <a:lstStyle/>
          <a:p>
            <a:pPr eaLnBrk="1" hangingPunct="1">
              <a:defRPr/>
            </a:pPr>
            <a:endParaRPr lang="en-US" smtClean="0"/>
          </a:p>
        </p:txBody>
      </p:sp>
      <p:pic>
        <p:nvPicPr>
          <p:cNvPr id="553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969" y="2125266"/>
            <a:ext cx="5070947" cy="366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2393814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Fourth Order - 24dB/octave</a:t>
            </a:r>
          </a:p>
        </p:txBody>
      </p:sp>
      <p:sp>
        <p:nvSpPr>
          <p:cNvPr id="62466" name="Rectangle 2"/>
          <p:cNvSpPr>
            <a:spLocks noGrp="1" noChangeArrowheads="1"/>
          </p:cNvSpPr>
          <p:nvPr>
            <p:ph type="body" idx="1"/>
          </p:nvPr>
        </p:nvSpPr>
        <p:spPr/>
        <p:txBody>
          <a:bodyPr/>
          <a:lstStyle/>
          <a:p>
            <a:pPr eaLnBrk="1" hangingPunct="1">
              <a:defRPr/>
            </a:pPr>
            <a:endParaRPr lang="en-US" smtClean="0"/>
          </a:p>
        </p:txBody>
      </p:sp>
      <p:pic>
        <p:nvPicPr>
          <p:cNvPr id="563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541" y="1955602"/>
            <a:ext cx="5501803" cy="399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1338346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p:cNvPicPr>
            <a:picLocks noChangeAspect="1"/>
          </p:cNvPicPr>
          <p:nvPr/>
        </p:nvPicPr>
        <p:blipFill>
          <a:blip r:embed="rId2">
            <a:alphaModFix amt="75000"/>
            <a:extLst>
              <a:ext uri="{28A0092B-C50C-407E-A947-70E740481C1C}">
                <a14:useLocalDpi xmlns:a14="http://schemas.microsoft.com/office/drawing/2010/main" val="0"/>
              </a:ext>
            </a:extLst>
          </a:blip>
          <a:srcRect l="18970" t="19791" r="20064" b="48187"/>
          <a:stretch>
            <a:fillRect/>
          </a:stretch>
        </p:blipFill>
        <p:spPr bwMode="auto">
          <a:xfrm>
            <a:off x="2865314" y="171896"/>
            <a:ext cx="6097860" cy="2402086"/>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pic>
        <p:nvPicPr>
          <p:cNvPr id="57347" name="Picture 9"/>
          <p:cNvPicPr>
            <a:picLocks noChangeAspect="1"/>
          </p:cNvPicPr>
          <p:nvPr/>
        </p:nvPicPr>
        <p:blipFill>
          <a:blip r:embed="rId3">
            <a:alphaModFix amt="75000"/>
            <a:extLst>
              <a:ext uri="{28A0092B-C50C-407E-A947-70E740481C1C}">
                <a14:useLocalDpi xmlns:a14="http://schemas.microsoft.com/office/drawing/2010/main" val="0"/>
              </a:ext>
            </a:extLst>
          </a:blip>
          <a:srcRect/>
          <a:stretch>
            <a:fillRect/>
          </a:stretch>
        </p:blipFill>
        <p:spPr bwMode="auto">
          <a:xfrm>
            <a:off x="222126" y="267891"/>
            <a:ext cx="2490266" cy="1166441"/>
          </a:xfrm>
          <a:prstGeom prst="rect">
            <a:avLst/>
          </a:prstGeom>
          <a:noFill/>
          <a:ln>
            <a:noFill/>
          </a:ln>
          <a:effectLst/>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7348" name="Picture 10"/>
          <p:cNvPicPr>
            <a:picLocks noChangeAspect="1"/>
          </p:cNvPicPr>
          <p:nvPr/>
        </p:nvPicPr>
        <p:blipFill>
          <a:blip r:embed="rId4">
            <a:alphaModFix amt="75000"/>
            <a:extLst>
              <a:ext uri="{28A0092B-C50C-407E-A947-70E740481C1C}">
                <a14:useLocalDpi xmlns:a14="http://schemas.microsoft.com/office/drawing/2010/main" val="0"/>
              </a:ext>
            </a:extLst>
          </a:blip>
          <a:srcRect l="32449" t="11218" r="3758" b="13406"/>
          <a:stretch>
            <a:fillRect/>
          </a:stretch>
        </p:blipFill>
        <p:spPr bwMode="auto">
          <a:xfrm>
            <a:off x="767953" y="2711277"/>
            <a:ext cx="4374431" cy="3876600"/>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pic>
        <p:nvPicPr>
          <p:cNvPr id="57349" name="Picture 11"/>
          <p:cNvPicPr>
            <a:picLocks noChangeAspect="1"/>
          </p:cNvPicPr>
          <p:nvPr/>
        </p:nvPicPr>
        <p:blipFill>
          <a:blip r:embed="rId5">
            <a:alphaModFix amt="75000"/>
            <a:extLst>
              <a:ext uri="{28A0092B-C50C-407E-A947-70E740481C1C}">
                <a14:useLocalDpi xmlns:a14="http://schemas.microsoft.com/office/drawing/2010/main" val="0"/>
              </a:ext>
            </a:extLst>
          </a:blip>
          <a:srcRect l="8197" t="32654" r="68977" b="26991"/>
          <a:stretch>
            <a:fillRect/>
          </a:stretch>
        </p:blipFill>
        <p:spPr bwMode="auto">
          <a:xfrm>
            <a:off x="5589985" y="2732485"/>
            <a:ext cx="2952378" cy="3914552"/>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11001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25" y="0"/>
            <a:ext cx="5143500" cy="1733476"/>
          </a:xfrm>
        </p:spPr>
        <p:txBody>
          <a:bodyPr/>
          <a:lstStyle/>
          <a:p>
            <a:r>
              <a:rPr lang="en-US">
                <a:latin typeface="Helvetica Neue Light" charset="0"/>
                <a:ea typeface="ヒラギノ角ゴ ProN W3" charset="0"/>
                <a:cs typeface="ヒラギノ角ゴ ProN W3" charset="0"/>
              </a:rPr>
              <a:t>Company Profile</a:t>
            </a:r>
          </a:p>
        </p:txBody>
      </p:sp>
      <p:sp>
        <p:nvSpPr>
          <p:cNvPr id="3" name="Content Placeholder 2"/>
          <p:cNvSpPr>
            <a:spLocks noGrp="1"/>
          </p:cNvSpPr>
          <p:nvPr>
            <p:ph idx="1"/>
          </p:nvPr>
        </p:nvSpPr>
        <p:spPr/>
        <p:txBody>
          <a:bodyPr/>
          <a:lstStyle/>
          <a:p>
            <a:r>
              <a:rPr lang="en-US">
                <a:latin typeface="Helvetica Neue Light" charset="0"/>
                <a:ea typeface="ヒラギノ角ゴ ProN W3" charset="0"/>
                <a:cs typeface="ヒラギノ角ゴ ProN W3" charset="0"/>
              </a:rPr>
              <a:t>Leader in Industry</a:t>
            </a:r>
          </a:p>
          <a:p>
            <a:r>
              <a:rPr lang="en-US">
                <a:latin typeface="Helvetica Neue Light" charset="0"/>
                <a:ea typeface="ヒラギノ角ゴ ProN W3" charset="0"/>
                <a:cs typeface="ヒラギノ角ゴ ProN W3" charset="0"/>
              </a:rPr>
              <a:t>Mid 70</a:t>
            </a:r>
            <a:r>
              <a:rPr lang="ja-JP" altLang="en-US">
                <a:latin typeface="Helvetica Neue Light" charset="0"/>
                <a:ea typeface="ヒラギノ角ゴ ProN W3" charset="0"/>
                <a:cs typeface="ヒラギノ角ゴ ProN W3" charset="0"/>
              </a:rPr>
              <a:t>’</a:t>
            </a:r>
            <a:r>
              <a:rPr lang="en-US">
                <a:latin typeface="Helvetica Neue Light" charset="0"/>
                <a:ea typeface="ヒラギノ角ゴ ProN W3" charset="0"/>
                <a:cs typeface="ヒラギノ角ゴ ProN W3" charset="0"/>
              </a:rPr>
              <a:t>s</a:t>
            </a:r>
          </a:p>
          <a:p>
            <a:r>
              <a:rPr lang="en-US">
                <a:latin typeface="Helvetica Neue Light" charset="0"/>
                <a:ea typeface="ヒラギノ角ゴ ProN W3" charset="0"/>
                <a:cs typeface="ヒラギノ角ゴ ProN W3" charset="0"/>
              </a:rPr>
              <a:t>Oskar Heil – Air-Motion Transformer</a:t>
            </a:r>
          </a:p>
          <a:p>
            <a:r>
              <a:rPr lang="en-US">
                <a:latin typeface="Helvetica Neue Light" charset="0"/>
                <a:ea typeface="ヒラギノ角ゴ ProN W3" charset="0"/>
                <a:cs typeface="ヒラギノ角ゴ ProN W3" charset="0"/>
              </a:rPr>
              <a:t>ESS Laboratories – Southern California</a:t>
            </a:r>
          </a:p>
          <a:p>
            <a:endParaRPr lang="en-US">
              <a:latin typeface="Helvetica Neue Light" charset="0"/>
              <a:ea typeface="ヒラギノ角ゴ ProN W3" charset="0"/>
              <a:cs typeface="ヒラギノ角ゴ ProN W3" charset="0"/>
            </a:endParaRPr>
          </a:p>
        </p:txBody>
      </p:sp>
      <p:pic>
        <p:nvPicPr>
          <p:cNvPr id="58372" name="Picture 2"/>
          <p:cNvPicPr>
            <a:picLocks noChangeAspect="1"/>
          </p:cNvPicPr>
          <p:nvPr/>
        </p:nvPicPr>
        <p:blipFill>
          <a:blip r:embed="rId2">
            <a:alphaModFix amt="75000"/>
            <a:extLst>
              <a:ext uri="{28A0092B-C50C-407E-A947-70E740481C1C}">
                <a14:useLocalDpi xmlns:a14="http://schemas.microsoft.com/office/drawing/2010/main" val="0"/>
              </a:ext>
            </a:extLst>
          </a:blip>
          <a:srcRect l="7994" t="24908" r="69383" b="60933"/>
          <a:stretch>
            <a:fillRect/>
          </a:stretch>
        </p:blipFill>
        <p:spPr bwMode="auto">
          <a:xfrm>
            <a:off x="285750" y="286866"/>
            <a:ext cx="2491383" cy="1168673"/>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26453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751" y="205383"/>
            <a:ext cx="5840016" cy="1733476"/>
          </a:xfrm>
        </p:spPr>
        <p:txBody>
          <a:bodyPr/>
          <a:lstStyle/>
          <a:p>
            <a:r>
              <a:rPr lang="en-US">
                <a:latin typeface="Helvetica Neue Light" charset="0"/>
                <a:ea typeface="ヒラギノ角ゴ ProN W3" charset="0"/>
                <a:cs typeface="ヒラギノ角ゴ ProN W3" charset="0"/>
              </a:rPr>
              <a:t>AMT Limited Edition</a:t>
            </a:r>
          </a:p>
        </p:txBody>
      </p:sp>
      <p:pic>
        <p:nvPicPr>
          <p:cNvPr id="59395" name="Picture 3"/>
          <p:cNvPicPr>
            <a:picLocks noChangeAspect="1"/>
          </p:cNvPicPr>
          <p:nvPr/>
        </p:nvPicPr>
        <p:blipFill>
          <a:blip r:embed="rId2">
            <a:alphaModFix amt="75000"/>
            <a:extLst>
              <a:ext uri="{28A0092B-C50C-407E-A947-70E740481C1C}">
                <a14:useLocalDpi xmlns:a14="http://schemas.microsoft.com/office/drawing/2010/main" val="0"/>
              </a:ext>
            </a:extLst>
          </a:blip>
          <a:srcRect l="55888" t="31703" r="22363" b="21286"/>
          <a:stretch>
            <a:fillRect/>
          </a:stretch>
        </p:blipFill>
        <p:spPr bwMode="auto">
          <a:xfrm>
            <a:off x="2575099" y="2112988"/>
            <a:ext cx="2596307" cy="4209231"/>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6" name="Picture 4"/>
          <p:cNvPicPr>
            <a:picLocks noChangeAspect="1"/>
          </p:cNvPicPr>
          <p:nvPr/>
        </p:nvPicPr>
        <p:blipFill>
          <a:blip r:embed="rId2">
            <a:alphaModFix amt="75000"/>
            <a:extLst>
              <a:ext uri="{28A0092B-C50C-407E-A947-70E740481C1C}">
                <a14:useLocalDpi xmlns:a14="http://schemas.microsoft.com/office/drawing/2010/main" val="0"/>
              </a:ext>
            </a:extLst>
          </a:blip>
          <a:srcRect l="9216" t="31703" r="73460" b="21286"/>
          <a:stretch>
            <a:fillRect/>
          </a:stretch>
        </p:blipFill>
        <p:spPr bwMode="auto">
          <a:xfrm>
            <a:off x="500063" y="2112988"/>
            <a:ext cx="2075036" cy="4223742"/>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7" name="Picture 3"/>
          <p:cNvPicPr>
            <a:picLocks noChangeAspect="1"/>
          </p:cNvPicPr>
          <p:nvPr/>
        </p:nvPicPr>
        <p:blipFill>
          <a:blip r:embed="rId3">
            <a:alphaModFix amt="75000"/>
            <a:extLst>
              <a:ext uri="{28A0092B-C50C-407E-A947-70E740481C1C}">
                <a14:useLocalDpi xmlns:a14="http://schemas.microsoft.com/office/drawing/2010/main" val="0"/>
              </a:ext>
            </a:extLst>
          </a:blip>
          <a:srcRect l="13699" t="25182" r="53081" b="16937"/>
          <a:stretch>
            <a:fillRect/>
          </a:stretch>
        </p:blipFill>
        <p:spPr bwMode="auto">
          <a:xfrm>
            <a:off x="5482828" y="2260327"/>
            <a:ext cx="3005956" cy="3927946"/>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8" name="Picture 2"/>
          <p:cNvPicPr>
            <a:picLocks noChangeAspect="1"/>
          </p:cNvPicPr>
          <p:nvPr/>
        </p:nvPicPr>
        <p:blipFill>
          <a:blip r:embed="rId4">
            <a:alphaModFix amt="75000"/>
            <a:extLst>
              <a:ext uri="{28A0092B-C50C-407E-A947-70E740481C1C}">
                <a14:useLocalDpi xmlns:a14="http://schemas.microsoft.com/office/drawing/2010/main" val="0"/>
              </a:ext>
            </a:extLst>
          </a:blip>
          <a:srcRect l="7994" t="24908" r="69383" b="60933"/>
          <a:stretch>
            <a:fillRect/>
          </a:stretch>
        </p:blipFill>
        <p:spPr bwMode="auto">
          <a:xfrm>
            <a:off x="292447" y="267891"/>
            <a:ext cx="2491383" cy="1169789"/>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32903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017" y="187524"/>
            <a:ext cx="6251897" cy="1458888"/>
          </a:xfrm>
        </p:spPr>
        <p:txBody>
          <a:bodyPr/>
          <a:lstStyle/>
          <a:p>
            <a:r>
              <a:rPr lang="en-US">
                <a:latin typeface="Helvetica Neue Light" charset="0"/>
                <a:ea typeface="ヒラギノ角ゴ ProN W3" charset="0"/>
                <a:cs typeface="ヒラギノ角ゴ ProN W3" charset="0"/>
              </a:rPr>
              <a:t>The Great Heil Driver</a:t>
            </a:r>
          </a:p>
        </p:txBody>
      </p:sp>
      <p:sp>
        <p:nvSpPr>
          <p:cNvPr id="3" name="Content Placeholder 2"/>
          <p:cNvSpPr>
            <a:spLocks noGrp="1"/>
          </p:cNvSpPr>
          <p:nvPr>
            <p:ph idx="1"/>
          </p:nvPr>
        </p:nvSpPr>
        <p:spPr>
          <a:xfrm>
            <a:off x="575965" y="2035969"/>
            <a:ext cx="4638973" cy="2625328"/>
          </a:xfrm>
        </p:spPr>
        <p:txBody>
          <a:bodyPr>
            <a:normAutofit fontScale="85000" lnSpcReduction="10000"/>
          </a:bodyPr>
          <a:lstStyle/>
          <a:p>
            <a:pPr>
              <a:defRPr/>
            </a:pPr>
            <a:r>
              <a:rPr lang="en-US" dirty="0" smtClean="0"/>
              <a:t>Folded Diaphragm</a:t>
            </a:r>
          </a:p>
          <a:p>
            <a:pPr>
              <a:defRPr/>
            </a:pPr>
            <a:r>
              <a:rPr lang="en-US" dirty="0" smtClean="0"/>
              <a:t>Acts like a Bellows</a:t>
            </a:r>
          </a:p>
          <a:p>
            <a:pPr>
              <a:defRPr/>
            </a:pPr>
            <a:r>
              <a:rPr lang="en-US" dirty="0" smtClean="0"/>
              <a:t>Five Times Faster</a:t>
            </a:r>
          </a:p>
          <a:p>
            <a:pPr>
              <a:defRPr/>
            </a:pPr>
            <a:r>
              <a:rPr lang="en-US" dirty="0" smtClean="0"/>
              <a:t>Inherently Dipole</a:t>
            </a:r>
          </a:p>
          <a:p>
            <a:pPr>
              <a:defRPr/>
            </a:pPr>
            <a:r>
              <a:rPr lang="en-US" dirty="0" smtClean="0"/>
              <a:t>Wide Horizontal Dispersion </a:t>
            </a:r>
          </a:p>
          <a:p>
            <a:pPr>
              <a:defRPr/>
            </a:pPr>
            <a:endParaRPr lang="en-US" dirty="0"/>
          </a:p>
        </p:txBody>
      </p:sp>
      <p:pic>
        <p:nvPicPr>
          <p:cNvPr id="60420" name="Picture 2"/>
          <p:cNvPicPr>
            <a:picLocks noChangeAspect="1"/>
          </p:cNvPicPr>
          <p:nvPr/>
        </p:nvPicPr>
        <p:blipFill>
          <a:blip r:embed="rId2">
            <a:alphaModFix amt="75000"/>
            <a:extLst>
              <a:ext uri="{28A0092B-C50C-407E-A947-70E740481C1C}">
                <a14:useLocalDpi xmlns:a14="http://schemas.microsoft.com/office/drawing/2010/main" val="0"/>
              </a:ext>
            </a:extLst>
          </a:blip>
          <a:srcRect l="12682" t="43117" r="56137" b="26178"/>
          <a:stretch>
            <a:fillRect/>
          </a:stretch>
        </p:blipFill>
        <p:spPr bwMode="auto">
          <a:xfrm>
            <a:off x="5054203" y="4220394"/>
            <a:ext cx="3541738" cy="2616398"/>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1" name="Picture 3"/>
          <p:cNvPicPr>
            <a:picLocks noChangeAspect="1"/>
          </p:cNvPicPr>
          <p:nvPr/>
        </p:nvPicPr>
        <p:blipFill>
          <a:blip r:embed="rId3">
            <a:alphaModFix amt="75000"/>
            <a:extLst>
              <a:ext uri="{28A0092B-C50C-407E-A947-70E740481C1C}">
                <a14:useLocalDpi xmlns:a14="http://schemas.microsoft.com/office/drawing/2010/main" val="0"/>
              </a:ext>
            </a:extLst>
          </a:blip>
          <a:srcRect l="4120" t="43117" r="48439" b="25633"/>
          <a:stretch>
            <a:fillRect/>
          </a:stretch>
        </p:blipFill>
        <p:spPr bwMode="auto">
          <a:xfrm>
            <a:off x="178594" y="4393406"/>
            <a:ext cx="4729386" cy="2336230"/>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2" name="Picture 4"/>
          <p:cNvPicPr>
            <a:picLocks noChangeAspect="1"/>
          </p:cNvPicPr>
          <p:nvPr/>
        </p:nvPicPr>
        <p:blipFill>
          <a:blip r:embed="rId4">
            <a:alphaModFix amt="75000"/>
            <a:extLst>
              <a:ext uri="{28A0092B-C50C-407E-A947-70E740481C1C}">
                <a14:useLocalDpi xmlns:a14="http://schemas.microsoft.com/office/drawing/2010/main" val="0"/>
              </a:ext>
            </a:extLst>
          </a:blip>
          <a:srcRect l="21649" t="32518" r="50000" b="31941"/>
          <a:stretch>
            <a:fillRect/>
          </a:stretch>
        </p:blipFill>
        <p:spPr bwMode="auto">
          <a:xfrm>
            <a:off x="5457155" y="1500188"/>
            <a:ext cx="2735833" cy="2571750"/>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3" name="Picture 4"/>
          <p:cNvPicPr>
            <a:picLocks noChangeAspect="1"/>
          </p:cNvPicPr>
          <p:nvPr/>
        </p:nvPicPr>
        <p:blipFill>
          <a:blip r:embed="rId5">
            <a:alphaModFix amt="75000"/>
            <a:extLst>
              <a:ext uri="{28A0092B-C50C-407E-A947-70E740481C1C}">
                <a14:useLocalDpi xmlns:a14="http://schemas.microsoft.com/office/drawing/2010/main" val="0"/>
              </a:ext>
            </a:extLst>
          </a:blip>
          <a:srcRect/>
          <a:stretch>
            <a:fillRect/>
          </a:stretch>
        </p:blipFill>
        <p:spPr bwMode="auto">
          <a:xfrm>
            <a:off x="285750" y="214312"/>
            <a:ext cx="2490267" cy="1166441"/>
          </a:xfrm>
          <a:prstGeom prst="rect">
            <a:avLst/>
          </a:prstGeom>
          <a:noFill/>
          <a:ln>
            <a:noFill/>
          </a:ln>
          <a:effectLst/>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36338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Dipole Radiation</a:t>
            </a:r>
          </a:p>
        </p:txBody>
      </p:sp>
      <p:sp>
        <p:nvSpPr>
          <p:cNvPr id="3" name="Content Placeholder 2"/>
          <p:cNvSpPr>
            <a:spLocks noGrp="1"/>
          </p:cNvSpPr>
          <p:nvPr>
            <p:ph idx="1"/>
          </p:nvPr>
        </p:nvSpPr>
        <p:spPr>
          <a:xfrm>
            <a:off x="1486793" y="1366242"/>
            <a:ext cx="2357438" cy="616148"/>
          </a:xfrm>
        </p:spPr>
        <p:txBody>
          <a:bodyPr>
            <a:normAutofit fontScale="77500" lnSpcReduction="20000"/>
          </a:bodyPr>
          <a:lstStyle/>
          <a:p>
            <a:r>
              <a:rPr lang="en-US">
                <a:latin typeface="Helvetica Neue Light" charset="0"/>
                <a:ea typeface="ヒラギノ角ゴ ProN W3" charset="0"/>
                <a:cs typeface="ヒラギノ角ゴ ProN W3" charset="0"/>
              </a:rPr>
              <a:t>Point Source</a:t>
            </a:r>
          </a:p>
        </p:txBody>
      </p:sp>
      <p:pic>
        <p:nvPicPr>
          <p:cNvPr id="61444" name="Picture 2" descr="http://www.linkwitzlab.com/images/graphics/ideal-dipole-polar-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460" y="1858491"/>
            <a:ext cx="3660055" cy="367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AutoShape 4" descr="data:image/jpeg;base64,/9j/4AAQSkZJRgABAQAAAQABAAD/2wCEAAkGBxITEhUUEhQVFhUXGR0YFxgYFxocGBogFx0ZHiAXHR8YHCggHhonGxkcITEjJSkrLi4uGCAzODMsNygtLisBCgoKDg0OGhAQGiwlICQsLCwsLCwsLCwsLSwsLCwsLCwtLCwsLCwsLCwtLCwsLCwsLCwsLCwsLCwsLCwsLCwsLP/AABEIANwA5QMBEQACEQEDEQH/xAAbAAADAQEBAQEAAAAAAAAAAAAABQYEAwEHAv/EAEkQAAIBAwIDBQMGCwYGAQUAAAECAwAEERIhBRMxBiJBUWEjMnEUM0JSgZEHFVNicnOCkqGz0SQ0Q5OxwWOio8Lh8LIlRHSkw//EABoBAQEAAwEBAAAAAAAAAAAAAAAEAgMFAQb/xAA6EQACAgADBQUHBAEDBAMAAAAAAQIDBBEhEjFBUfAFEyJhcTKBkaGxwdEjM0LhFFJiciQ0wvEGJfL/2gAMAwEAAhEDEQA/APuNAFAFAFAFAFAFAFAFAFAFAFAFAFATXC5p5ndRO3dwzjQp0NrkBiGAPohepJwqncNuBS0AUAUAUAUAUAUAUAUAUAUAUAUAUAUAUAUAUAUAUAUAUAUAUAp4r2ltbfIllUN9Ud5vuXJH21hKyMd7J7cVVV7UvyTUvbuWbULK2ZtPvSSEBFx4tg4G2+7CtffSyzUdOZLHHWXPZw9bfXXEnrW+4rfOVjlfSDglCI419NS4J+8netUcRbPSCXXrmX2dkY+MdrE2xrz4LWXwS/8AIoLXsFOR7e9lJPUKWP8AFm3+6s+5nL25ddeRG+z1xtm/l8tfqcbHsGrPKBdTAxvoyOu6q+/7Ljp5H4DJ0R4N/H+jBdmQTz25fH+j83nY7iEXet7yR8fRMjofuLFT9pFY7F0fZln6/wB5m2OAefhvlH1Wa+Kf/ixda9r+I28nKnXW31JFCv8AssuAc+fezWtYmaezJa/D+imXZ/alUO8io2x5xevw0fyKLh/4RbZjpnSSFhs2RqAPkcDUD8Vrf3yTymmiGHadeezYnF+fX2Kqxv4pl1ROrr5qQfvx0NbVJPcXwsjNZxeZpr0zCgDNAFAFAFAFAFAFAFAFAFAFAFAFAFAFAR8vB35jv8lzEXVnhJiIlwJwWGWCsC0iSZkw2R+aoAGde0kFqqxxhrm7ZESQRlmDNGuN238c+6CfOtMrorRashux9cHsw8UuSF3Hp70wtPfz/JYOghi+dc+CDB6kebYGCSAAa9qouvls7ieUMTYtq2WyuS39dZC/sj2Ea5InuQ0UB3jh1HW48C7AAgH0AJztpGM2uujD+GtJy4t6/DgZ0dn1rxNfEf8AH4edPFwy2AihUa5tAAAUbhcD7D8XU+Brm3ylbZ3efmz63s+EMLh5YuS13QXnz64JlnZWiRIscahUUYAH/u59apjFRWSORZZOyTnN5tnevTAWcI+du/14/kW9AM6AXcc4LDdRmOVc/Vb6SnzU/wDoPjWFlcbFlIpwuKsw09ut+q4P1IOHgqTyPYXu08a5t7hdnZB0Un6Sgb6Tnow2K5rHC4idbdM9VyeqaK+1cFRiaVi61o9JLk+vs+Ijg4Q1pciC6ke3dj7C7jJ5b79HGRjw6EYzvkYaq7cFXbHvMPo+K66+h8m8FGMtG4vg1uLL8b8Rsv71ELiEf4sXvAeZGPLzA/SNQbdkPaWa8jb32Jo/dW0ua665nCCeO8leS2QEELzULRhpQssLdCQzZjVkPM7owFUgFid0LIz3FtOIruWcH+So4DwwRoGZNL4YYz7iFiVjwDp7q6V227u21Zm4bUAUAUAUAUAUAUAUAUAUAUAUAUBj4nxKOBdUhxnZQN2Y4zgD4AknoACSQATQ8byWbII3l7xWVkjPJtFOGK+PoW21Nj6IwozvnY1M5SteUd3M5crbMXJwq0gt75+g9sYrbhnMD4WPRzFlI77BcBoiQN21EMo8dZAHdNUVU6qMFqW1UVUR8K9/ET9nuHycTnF/driBDi1hPQgH32HiMj9oj6oGehbNUR7qG/i/seQTse3LdwPolQFJG9hhzLi+uDuWmMY+CZx/ylfuqXD6ynLzO12r4KaKVwjn73/eZTXfFIIjiWaJCegZ1Un4AmqjinJeNQkgKXbJABSKRl39VQgD1JxQHCzuURrpzqOZQSFRnI7kcewjBJ3jz6Z3xQHY8fth78qx/rMx/wAwCgN0E6uNSMrA9CpBH3igJD8Ia8pra7X3opQGI8VbJIP7pH7ZqTE+HZmuDO32O+9VuGe6UdPXp5+4oePcGhu4WhmGVO4I6qfBlPgR/wCOhq6qyVctqJwpwUlkyT7J8altJjw6/YZUZt5icK6DOASfIA4z5EHoM1X1xnHvq/euRprk4vYl7jtc9lTOpuoSbe4Zi8QA0gLjuhwACHYd47ZBcqc4rmTpT8UdGacRglJ7dXhlz5+p52f7ZyLIbfiCcuRP8TYD4uB0GN9a93GSdIGSrszezLeMLi3N93aspr5+nXoXANbi49oAoAoAoAoAoAoAoAoAoAoDBxLiHLwiLrmfOhM4G3V3ODpjGRlsHqAASQCBB8iTiNw0aSFol2uLgDGvfPKiGTpjyNlyc41MWOCZW3bLZW7icqyUsZPu4PKC3vn1/Z9DsbOOGNY4lCoowAP/AHc+tUpJLJHShXGuKjFZJHz3tLr4rem0hI5FrlpWOdLSYICnG+M5XYg/OHwFdCv9CrvP5S3ddcDTL9SezwW8trbi8CwI5xED3BH9IMmQYVVMlnUqV0qD7u1QZ56lJ58puZfm41hX683ec/CNCMAjxZwR4rQEx2A4bHJHPzNbFZ3BXW4Q7LuyKQrftA9Klwm6Xqdrtr9yt/7F9WWlpYxRDEUaRjyRQo/5RVRxTRQC7hTkyXWSTiYAZPQciA4HkMkn7TQDGgME/Bbd21GJA/11GiT7HTDD76Alfwh2JjsmxNIyalGh8PjfqHI15/SZvsqXF/tM7HYf/eL0ZQwcX5aqLlDDsO/nVCdvrgDT5e0CZPTNUrccmeW08hN284N8uAhiC82JTMJD9HIISPOduYwzncAR5xnTVGHu7uWu57zTbXtrz4G3sJ2hN5b5k2niPLmXGDqH0seGcfYQw8K9xNPdz03PVHlU9qOu879quziXaAg6J03jkGxBG+CRvpz93UesdlamvM1YrCq6OmkluZPdlONSx6oXQ64tpoAO8AP8aEDqPrRLsQQyfUbGqzPwy3owweJdmddmk1v8/MuredXVXRgysAVYHIIPQgjqK3Fp0oAoAoAoAoAoAoAoAoDHxO+5agKuuRzpjTONR9T9FANy2NgOhOAQI/tC8moWUDa7q4wbiXGNKb90b91ACcLnYZ6s5Yz2ybexHeznYy2UmqK973+SK7gvC47aFYoxso3Pix8WPqa3QiorJFlNMaoKETD21418ks5ZR7+NMf6TbD7ve+CmqMPX3liie2T2YtiLsJZPFarHAAZHOu4nfJRXPVF8ZHUYU4IUENk5BU5Ym3vLHluWiPKYbMRxb8PS1uBISX5+EeV8FxJ9E5AAVXAC6VwoZUwMsanNpQ0BHdiu5d8QhPhLzB8HLn/TTUuH0nOPmdrtPx4fD2f7cvhl/ZY1UcUKAXcLQiW5ztqlDL6jkwrn4alYfFTQDGgCgI78JPfS2h/KzqPiMFf9XFS4rVRjzZ2uxfDO23/TB/n7MqOIXSxRs7DIA6DqxOwQDxZmIUDxJFVHFE3DOCS26aoSokcl5Yj8yzHHdUgZjCgBAVGMLkqx3oCVmvltOLJMAY0usR3ETYBRzsrnBIKk4IYZB9rvnNXQ/WoceMdV6dfYnl4LE+DPplQlBK9tOCu2m7ttriDvDH01HVfU4z8QSPGtFsG/FHeiDGUN5W1+1H5rkfngvFlMQuovmXJNxEN+U/VpV9MnLjxB1jB1a9lc1OOaKMPfG6tTXTKtWBGRuKzN57QBQBQBQBQBQHmaA5XVykas7sAqjUx8gPHA38KARzXXIilvbgYkK4VCd41J7sIxtqJwXIzk+JVFxjOSis2ar7VVBzfAzdg+FsEa7n3nuDqJP0VO4A8s9ceWkeFaqYvLae9kuBpaTtn7UtfcVdby8+bdqLxeIX9laKuYNRmZj0lVdXeA/JkIyhvpasjbBa3D+CqdnuRPb4pxj7z6PHGFAVQAAMAAYAA6AAdBURQcr21WWNo3zhhjY4I8iD4MDuD4EA0BiseJARMbh1RoTpmZiFXIwRJucBWUhhvtqx1BoCUjvGXizNAv94iwOaHiBKYywyhY4EZxsM564Oal9nEeq6+h2n+r2X/wl8n/APorBY3DfOXJHpDGqKfQ8zmN9oIqo4p6nBYwQxadiDnvXExG35uvT9mMUBksOHxs864YKjiMBWK7FIZMgppYdQMZxhfU0Bq/EwHzc1wh8+a0n8J9Y/hQHhS7T3WimHk4Mb+pLpqUn00L8aAl+KXnP4pZpIpi5epishTOTkjGlirZKKRg5+41JZ4r4rlqdrC/p9nXT/1NR6+LKb5+4/4VufsaUj+IRW9RqfwKVWcUbUBKfhM4Qs9jK2kcyEcxGx3hpwWAPXdQf4eVU4SezavPT4mq+OcGa+x/aD5VBGXGmUoGIzkOB3S6nxGrYjqp2OxUtqthsTcTOEtqKZQVrMiFkH4u4gCNrW7OD5I/+wyfuY/VqZ/p2eT+py3/ANLiM/4T+T660KKyHyaQQf4L55HkhGS0HouAWTyAZdgqg0nUG+aANQoD2gCgCgCgIx+BT8yVjHzAXZ3J5Q5im4jkWNTsxxCpQiU4yqgd3OB6eQWpWRPYFkh3mCEEqxIeKEIDhhEmhiF3yIdOrBFAZ+M3C8RvYbaM6oIvazHzI20HPQjOkjqC7Z3FTWeOahwW85eI/XxEaeEdX11vLsCqTpii6/tLtCPmE2mP5Q/kB5rjdz03C75cKBN8GHM47dv4QwpGvpqEZ/11ffVtnhw0Vzef1J463N8i8qIoF95xEhuVCvMlxkjOEQHo0jeAPgBlj4DAJACm+4aIZEvJm5rJtMzABUTf2iL0TllmOcltDyZLbUBj7eeymsrrwjl0N8HwT/BW++pcR4ZRnyZ2uyf1K7qOcc16r+2iyqo4oUAs4T87d/rx/It6AZ0AUB87gkE15eyaFkLEWkKuAyMT72QeqKIjIw+qDjepKvFbKXu6+B28b+lgaaefif2+vyKe14dJaIFgLTRD3o3I5mTuXRzgFixJKtsS2zKBg1nEG1leJKoeM5HToQQR1Vgd1YHYggEUB+7mEOjIejAqfgRivU8nmGQH4Mrbm8P5erTJbzOEfGSjbNnHip1kFfEEiq8cv1c+aTNGG9jLkW3C70yKQ66JUOmRM5AbzB8UIIZTtkEZAOQIzeZu1HBxdWzxbasakPkw6f0PoTWFkNuLRPiaFdW4fD1J/gnGflVmIXWRrhe4Qo7ytGQVmLN3VIIDZbqyHAPSsKZ7Udd6MMDc7KvFvWjCSyuLly+As6rymI5ZSF1SQNgsOaAeYHQrjIddQG4O0sHHAuEKpZ2h5WJC0MYI7gMUSMMRkpuyE4GeoOxJr08H1AFAFAFAZuJXgiiaTGogd1R1ZjsqDPizEKPU0B+OFWZiiVWOp92dvrOxyzegLE4HgMDwoCQ4Dbc7iHEHDujIyKrKf0gQVOVYdzoQfTB3qerWybOdhdcTa/RDjinGZoFEcoRXfZJ1+aUfSldWJMYUZbBJX3QXGqqDojuwtkjjVI/dA2Ock53LE/SJJJJ8SSfGgIzsTvxPip/PjH8z+lW4j9mv3/Ynq/cn7ip4hduX5EJxIRl3xkRKdtWDsXOCFB22JOQMGIoNVjZpEulB45JJyzE9WYncsfM0B3ZQRg7g9RQEb2hsybO4tWyTColhJ3LRqcgZPVlAaM7k40k+/WjER2q2jodl3d1i4Pm8vjoN+C8biNnBLLIialC5ZgMsuxAz1OoHYVnVLagmacbT3WInDk9PR6r5GuPi6sQEjnbfGeUyAeuZQuR6jNbCUy2NyyNMxikJcrKQuDvpSMqM6dgEB3697HTFAaPx9APnGaLwzMjxrk+AZwFJ+BNAaeI3gihklPREL/HAzWMpbMWzZTW7bIwXFpfEk/wacKZYjcS+9IWKfBtOpz6sUH2IPrGtGFjlXm+J0u2rFLE7K3RSX3+5bVSckWX9kysZoPnPpp0WUDwPk4Hut4dDtQGuxvElQOnQ5GCMEEHBVh4MCCCPAg0BGfgr2F8PK7k/2H+1W43+H/FE+H/l6sfdoblLdkuc94dxkAJeVNyQqruzpu4wDtrG2okRFB2VZ7gZYmCI7hUYGVwfN1JCDrshJ6EOOlAIuwicu64hEPdWUFR6MZPP0AqenScl5nNwWl10fPP45j+69lcJJ9CXEUnkGGTG/pnvIfElox4VQdIa0AUAUAUAUArvfaXEUf0YwZn+O6xqR5Ftbj1hFANKAjewY/tPET53BH3NJ/Wp6fal6nNwC/Uuf+78j3hY5sklwemTFF6Ih7zD9OQE5GxVIzVB0gbhRjJa1YR+JiIzC2dz3RvGx37yYGWJZXoCH7McU5N9xIOFE8kkaxxatnc8zuhsbqM6icZCgnGxFW4j9mv3/Y0VfuT9x9B4ZYiJMZ1Ox1yPjd3OMsfTAAA8FVQNgKiN5soCT/CLdyxwxaHaNGlCyumdQUg+W/8AXAHjU2Kk1FZPJZ6nX7GqrnbLaSbUW4p7m+vyTVzYXkQ50Mk81spOGbHNKMMOVDhvZEY3IwSA2nADHBxsq1T2olELMLjHsTiq7ODWiz8/7+PAafgreIpMFVdasMPpGso2dKk9cAhjjON6YOXhceRj29U1bCx/yWT9V/7Re1YcIWcJ+du/14/kW9AMiKAgfwhrDbw8uEmN5jvGhxGyg5Zinug6iO8oDEnckZFS4qWUMuZ2OxKdvE7T3RWf2Rl4VJdXgihWQ2duIwEC6tcoTYlW21dN8EYBGQ2c1rgrLUknlH5sqvnhsJOUppWWttvPcs+vX0HH4P7qQtcx815oY3CxyOck+9kZPUYAP2+tbMNJ5yWeaW4n7Xrgo1T2VGUlm0vdl9+kWNVHFE3EXW1c3GQsLEC4ycBeirP5DGysfq6SThNwJD8HBmf5bySiq105MjZYjODhU2ycHqxwMjZtxVuM/h/xRPh/5erLuw4ZHESwy0jDDSOcyN44J8FzkhVwoycAVEUGfgw5TSW3hHhov1b50r5dxgyADoqp50Aj7NbcT4gP0D/D/wA1PX+7P3HOw3/c2+4p+KWfNiePOksO63irDdXHqrAMPUVQdEOF3fNiSQjSWXvL9VhsyfFWBH2UBqoAoAoAoBXwbvvPL11SGNfMLB7Mr/miU/tUA0oD57wK4aOTiiocO06rGcZw00kiq2PIEhj6A1PT7Ul5/k5uBzV1y/3fkvbW3WNFjQYVFCqPIKMAfcKoOkdaA+ccEt4ZON36OqyAoCARldhEG2OxIY4z4bjxNW264aD5Zr6k8NLZIsfk88HzRM0f5J29oP0JG6/oyeJ99QMVEUH5u+0ESwSyDJaJctEwKyA9AGB3AJ6NuCNwSKwnPZi5G/DUu62Na0zZHS3PEr2ASPbpJbsSeWpKMwGwbdskA7r5nBwdqlcrpxzcU0ztRrwFF2UbJRnF73qs/h/Xmcux/as2zfJrrUsYOFLghovzWBAOj1xt8OmFF+x4J7voU9pdmLELv6Mm+OW6XmvP6+u+v4ZaxW9y+hVCXPfRh01KO9GMbYI9ovn7TwUVbGEY5uPE+duxFtqUbHns6aj+sycWcJHtbv8AXj+RBQG+4nVFZ3IVVBZiegAGST6AUAjTgcdyvNuo8s7B9JJGhV9yI48gSWByNTv4YrCcIz9o30Ymyht1vJtZEt257UJIBa2wDAEZdRncdFjx4+GR8BUl+I/hDryR3uzOy8v18R6pP6v8fEOC3fEYYuVBbRRiNOYwkyHcHOX3cb5G48NugxSHfRj4Y5LzMcQsDdc3ba5Senh3Lktz+rKbg3aR7mFGhhJkPv6srEhBI3cjvdMgKCdxnTnNVVWd5FSONjcN/jXSqzzyNw4Sp79y3OYA+8MRLtvojyQNs7sWbcjVjathKSn4GGU2kxB3M5Yg5yAUTG569Dv5g+INW479xLkifD+y3zZ9AqIoFfF+48M31X5T/oTlVx/miI58ADQCLstvxHiDeRQf/If9tT1/uT9xzsLribX6FjVB0RXwnuS3EO2ziVQPBZwSSfUzLMaAaUAUAUB+J5QqszdFBJ+AGaAxdn4mW2hD+/y1L/pMMsftYk0AwoCB4bbH8dTr0UAT/EhAg+I9sx+Kip4aWyRzaHs4yyPNJ/T8l9VB0jNxK7EUUkpGQiM2B1OkE4HqelAQNxbGy4rYOxyJojDI3TVJklm+LSOpq2rx4aUeTz6+ZPPw2p89D6PURQIu1FjHPy4SoLyEjUNmSNcGRgRuARhPLMi5BGRXjSayZnXOVclOO9aomob2bhjFARc2mT7rKZIs+BGf9dj1yucVEpSpeW+PzR35VVdoxUstizzT2ZdfHye8osWPEo/oyYH6MiZ+5l/0PrW/9O5c/qc3PF9nz4x+af2Z04zFHHbpDHnWAPk6oAX1RY0kDIGkbaiSFwcE4atySSyRFOcpyc5b2837zvDBdPhpZFh6ExwgP06q0kq95T+aiEZ6+NemAstljRtPyvS5AXKIBgtJgL7TWgBdGQKd8s+Dk0B14mLgFBPpktw+uR41YN3d0V48nuagCzKxzpwUCliAHxw6bHKsNiMHYjqOoO1Gep5PMlnbh3ClwAOaRsBhpmH2+6vqdK59a0KFdKz3HQnfi8fPZ1fkty65sleJ8Ru+IEuAIYI1bGk4ZgR3kDHBkLAe4AFyBq3ANaZWSu8MdFzOjVhasAu8t8dnCK3Lzf5fuXE+l8HtIooI0h+bCjSeuQd9WfEnOc+tVwiorJHCvundY7J72Ye23EORY3EmcHllV/Sfur/FhVGHht2RXmTWy2YNiXsVYfJYbHbHOiZHGN9Tap0z6KvNH7Qr3Ez2rZPrQUxygkWtaDYZeK2nNhkjzgujKD4gkHDD1B3+ygJH8GTmX5XcMCplm3HljLafs5mKno1cn5nN7P8AFKyfOXX1LiqDpCybK3kZHSSJ1Y+ZjZCg+55TQDOgCgCgFnaYZtLhR1aJ1HxcFR/E0AzFAFAQnFrrlcbgOMK8QjY+BLGQAfHPL+8VPLS1Pnoc2593jIS4SWXXyLuqDpCzjw1JGgOC80Q+IRxIw+BRGH20Ao/CPwdri0LRZ50DCaPHXKdQPXGSB5gVThbFCzXc9GarobUdN6GfZTja3ltHMuMkYcD6Lj3l+/cehBrXdU65uLMq57cUz2FBLcXBJ2RVgHmpZeY5B9Q8X7grTvNieTTPnlrwG2gnNtfIV1H2NwrEKw6YI90fdsTvtgnmqqEJbFi9GfXWY2++rv8ACvPL2oNZtff88Nc0UkfYiK1b5RHcyJygz5YKQAAc6sAZXHUbbeI61VDCxjJSTZyL+2bL6nVOEdfX4795Q8DtX086cDnyAF9sBB4RDc4C533OWLHxqk4534xZGaIoMbshw26sEdWKN+awGk9dj0PSgJ+HspIrKdagAxnumQKOVNJLgR6tDbPpGrOnGd8Ch6VtDwn5bV45lhSQxwS6mGkDUrjBaJGOyqwy/ukjTJgrtgBbxH8HsMspfmyKDjKgAnYYyWbJYnqS2SSetTWYZTltNnWwna0sNUq4wXrrr6k1xbgNqZRa2SvLPn2kjN3YwOudIAz57bdOvSadUM9iCzfPkdjD43EKv/IxLUYcElrL46+n4PoHZhDHDyGbUYGMWemwwyf9NkroQjsxSPlrrO8slPLLNt/Ele3Evy28t+GxnKhhLckfRUfRP7J+90roYdd1XK5+i664kNr25KC95W8fXEIZduXJE/wVZE1f9PUPtqEpGlAYuM3nJgll+ojMPiAcD78VjJ5RbNd09iuUuSEP4MYlFghX6TuW+IYp/ogrXh1lBEvZ0NnDrz1KutxcLOLg821PlMQfgYZhj97T91AM6AKAnr/tA8crx8se9ojzqBYlFYOTpwIySV2ycoeu4UDlxK/leFtSDSrhWK5JLJOF7o67qAcYPvEZ27wDT8cL+Sn/AMmT+lAH44X8lP8A5Mn9KAi+10hlWeSNJhJDLHIpMTDAWNSckjYDOr9mtF8W45rhqQ9oVt1bUd8XmVfDe0kc0SyKkxDD6MTkA+IyBg4OR9lbYyUlmimm1WwU1xMvF+KqZbP2c4xOxOYX3/s9wMDbc5OfsrI2jP8AHC/krj/Jk/pQEFdc7h1y91ZwzNayd64hMbqE83XIwBuT6bg7YK3wnG+KhN5SW59dfeaSlXLaju4rrr7UfZftPbzCZ4hK+qUsdMbEjKqFzgH6Kj7qksqnW8pI3xnGazQq7eGW45QWK4aBcmRViYPnYZBZT4E/xzUGKjKWWma45He7Fuqrc82lPg3u+q4/0drvtrayQiHEkZ1RqyyL9DWmvJBO3L1dd6yjiq9z0NVvY2KXijlLzT/OXyLCw4lDOCYZEkA66WBxnzx0+2t8Zxl7LzObdRbS8rIteqNRNZGom+FdsoJ7p7dT0+bfO0hGdQH+3ng1pjdGUtkiqx1dlrrXufPmUtbi0S9q7xIYklcgcuaMjz3YK2B1J5bP08M1jKSis2zZVVO17MItvyWYsk/CJYgZUyMfBRGwJ/f0j+NaJYqtcczo19i4uW+KXq19s2JuxbyxTyusNwttJkgNEWctkY3VegBbfp8TWvDKW02llHzK+17KnTCMpJ2L/Tuy6y/9HvEu2ojluIbKN5bmVxpXQe6RGiszA7kjSNvTciuxThs1t2aRPmbLcvDHVm7sVYi0RnmWeS5mOqaTkyHfrpB09ASd/E+mAMMRf3jyjpFbke1V7Kze9jLtRxhfkdziOcHkSEEwuACEbBJxtvU5tGf44X8nP/kyf0oCW7e8Y5sS2sSyiSZhs0bA6Qc5AIye8B08jU+IeaUFvZzu0JtxVMd8n8hr2fv44keNYp9KSMq4hfYYHpW9LJZF8YqMVFcBp+OF/JT/AOTJ/SvTIxcS4kGMIEcwPOTGqJlHiOrADocUBjXtVJoY8tdSRNO4y4AVFRmj7yg8wFtO4xsc4PdAFHaPIdXMULhiFx4r4Hr/AE+FAc5OFQMzsY1JcYc497ICnI6ZKqoz1wqjwFAZOMW6R2rBBpVCH/dcOSc7kk5JJ3JJNAN6AKAWWgHyi4Q+KxuR6MGT/wDmaAlbWQ8KujG+fkc7ZRvCNvI+nh8MHwNSr9GWT3P5HKi/8O3ZfsS3eTKjjCgvaPnZZ8/vwzRj+Mgqo6o1oAoD53f9kH59xPYPyLmOTKqNo5FaONsEdBlyw8jjceIrqxOmxbrH5o0Tp12oaM/S9vJXtpFEWi9iIEsZBOkdDKo6kDbbfGoE5G5nx1UqYbdeqe5l/ZUKsTeq7nl5bs/Lr7oQTTW08bSXF9LLOFJRNDKmrGQmdJABO2RiuSnXPWc2z6iccVRnHDURS55pv6p/HMrOzPE+Fwvy7Vn1y4zkSn3QxySw0jALEmqKp0xeUOPqcnH0Y+yHeYhLZjnxjpnly15HDjHGJL92t7VtNuv94uPo6R1UemP3vRck+ym7PDHdxZ8jZZPGT7mndxf2XWvofm44RbS8LWaIGMwq8sTj38oSe8fEnSM+RxjpivHGMqdpcNTpYnsVKxYSGkk0k/N5fI39je1vPCw3HdnwCpOwlBGQw/Oxvjx6jxA2VXbWj3klN842PD3rKyOj88uvujl204hZSSR29wzLofW+zjCmNsEFRgksVHjjvVjdKpvZnw9T6TAU42C77DpZPT+PPk3mTc8dhCeZZ38sb+Hs3YH02QbfHNTNVxecJvP0zOupYu1bOIoi4+qXv1b+WR++G8Z4lxRfk8TCKNdp7lQQWHgoxjvY8Fxnb3R17tNfcVqd+suC/J8jjZVWXuOFz2Of48uXWdd2I4BDa89Yl25gQOd3YJHHnJ8uZr2GAPKtNt07XnJmEK4wWSKetRmLO0y5tZl+uhj+2XuD+LUB14xxSO2iaWU4UeHix8FHmTWMpKKzZquujVBzkTnY7h0ksr39yMSSDEK/UTzGfMbD0yfpVpqi2+8kR4OqU5PEWb3uXJddaj7gLakkYeM8w/ckZP8Asqg6IzoBbxk726/WmX/lV3/7aA9XgdsFCCJdIOQPsC4/R0gLp6YAGMCgGNAFAYeOWxktp416vE6j4spA/iaA0Wk4kjR16OoYfBgD/vQHagFZwt76ywdf/wAd9h/+wfuNAaeJ8OjnjaKVdSt948iD4EedYyipLJmuyuNkXGS0ILiC3fD05Tgz2gdHjkHvR8uRXCt5L3cY6b7EdKnTlVo9Uc5TtwekltQ58UXPCuMQXC6oZFfzH0h8VO4qiM4y3M6FV9dqzg8zfWRtFc/s7pG+jMnKP6Uep0+9WlyfzVFASv4SrJVMd3bsFvYe+AoJZ4194sq76VB3Y7YJUncVZhbVn3c9z+poug/bjvRg41xuGa0Fw3I1SDuQKAWzkgtK+AxAIPdUKMjBLA1z8ZFUtxaWfWpTV2lVS1K2ySjvyTeb8lrx3ZvJIU8H7NzuvNmWSO3Y99lX2hU75CjcR5xnAPUHBAyI6aJPVmnHY/Fdq5Rf6dS3R4vzfWXrvKbtDdwrbxWPD9DG4Axy2DDQdy2oZzqAO/kGPlW255JVQ3s7PY2DrqX+RJZQhu83/X1yM3Dbv/6FJ6a0/fk/o9a4S/6Z9cToXV//AG0fc/gv6FfDYEki+SXCSC4UB7RkHfIkGsKCcDSCSdyAMncFa8pSku7lv3rrr5EH/wAh7NrxK/ya/Rtb008s+vJ8TzjdtKmU4irazgRXaksowNo22GU6noGyScHNe2xeWU/czi9nds4js2exiFnB8V1v6eYtuOLNdJHZrDFGzMObNHFluWvVsIm3mSDvjGwNdLs1RVbvml4dF5vr8lvamIjZYoYe5yhJZ+03kuT1+T14M+rcOFta2YMGDAiFlKENrGM6gR7zMfvJryc3OTlIljFRWSNXBrVo4UV8azl5MdNchLvj01scViem2gJLtl2kgjCRg81+ajGNDlvZsHUHGwOtUGOuD0Nap2xj6kl+Nqq03vkjNw7gM95KtzxAYVd4rfwHq4/2O58cDu1hGuU3tT+BPXhrL5Ky/dwj+evwWpIA9BVB0xb2bH9miYjBkHNIPUGYmQg+uXNAM6AV8RAa4tV8VMk32KhjP8ZxQDSgCgCgCgFfZsaYFjxjks0IH5sTFUP2oFb9qgGlAK+N90wy/k5VDY8VlzGc/mgurn9XQDSgPGGdjQEPbdiraQMq64ZoGKa42IyMZjY56kxsuSMd4Nvsa0yoi9Vp6ENvZ9UntR8L8tAurHiVoupb6N0GB7cYJJ2CgkMxYnYANk1jsWx3Sz9TX3GLr9ixP16f1M95Nxm5h0fJ4k1YYOMK6lSGVgsjnDAgHvL9lNq7kuveO8x27Yj17z8cL4LfzcxDPHbjVpmCAtKxxszse82VxglzsQPDAbNst7y9A6cXb7c1FeXX3FVrwWC1vmtLxQ0VwoFtN0IP1fINk4z56fBsVZ/g1zp2o5t/yz+png6YYO9TSze9N69dajibhPEY82UVxHJG6HBfIZEyFwSAcZyQNznS2MY2gVd0dItZeZ9XLFdn3PvLa2pcUtz+a+3vHHA+xkcOXkkd52JLSI7JjPUAKdx+lnOBsMADZVTseJ6t8SPG493pVwWzBbl+evyQV4/LiuLPU/MNzpSP6JGRhjtuSQvj9IbVFJ5RlXxzPpK6+8vrxf8AFQ1fnx+r+Be8d7IRPB/Z1Ec8Y1Rup0lmAGAzdTnSBqO4wPhV1lKmlwa3M+bwnaEqJybWcZe0uf8Af1J7ilzxA2Ze4ngFsV7zhfauDto0lR7Qnu47pBzvtWMKcRa+7TWvEpnf2VBOzu5P/a8tn5t/PP0MnYvsdPLALnnPbyOcxaR9DzbBBw3hv0wd84FGJwtdctmpvTf5s+TeBU5O2vwNvNJbkuRo/FXE+a3LaKXlyKzkYVJXXvAOuFDOpCMWHeyFGo4IE+Vy5Myyx0OMZde4Y3PGOLhlSSO2g1bK7Z0ZJwF1a2UMSdgdz4Zpnc+CPFLHS/jFderNB7LX0/8Ae75tPikI0g+mcKPvU07qcval8B/iX2fu2e5dfY19mez1vDPI0KbRgRBmJLM57ztk7YAKLsBghxWyFUYbkVU4Sqn2Vrz4lTWwoFnaJjyGQZ1S4hGOo5pClh+ipL/BTQDJVAGB0FAe0Ari7945xtFEqKfzpWLOv7qQn7aAaUAUAUAUArtvZ3UqeEyiZfMsgWOT7Aoh/eNANKA43lsssbxv7rqVb4MMH+BoDPwW5Z4hr+cQmOTw76bE48A3vD0YUBtJxuaAl+I8TPMFxagGPTy5pmB5IXOVkGCDIELE5UhNLvlgVoB1acLVW5jkyy/lHxkZ6hAO6g8O6BnAySd6A30Au4jYsWE0JCzKMd7OiRevLfG+MkkMAShJIyCysAm7SQW19ayJPmJ4hrIYe0hIBw2Ae8pwRlSQ24ByNttNzqltIwsgprJiTsl2ja2kNtxMNHO+krNIRpdQAFUt0GPPOCS2cMTmi2hTXeVariuRrhZsvZmfRAaiN4o4ZbIZ7piqlhOuGIGR7CDoeo6n768yWeZn3k1HZzeXLPQ1cX4tDbRmSdwijz6k+Sjqx9BWyFcpvKKNUpKKzZ84sLY8SuUknR4rBpHeGI4xLJjJz5agGY4yNnAOWJNkpLDR2Y6ye98jQk7Xm931L2S8abMdqcKO684A0rjYrHnZ5PDO6qc5yRoMBSMrS2SJAiDCr0G5+0k7kk7knckkmgOkkYYFWAIIwQRkEHwIPhQCDiUclqoNqwJchI7eQkoWOcBG96MAAsR3lCocKvWgNXAbiNVWDvLKoJZJABIxJy0m3dfLMSWQlctjrtQDegFT+1ugPo241H9ZICAPisRbI8ploBrQBQCvs6NUbTeM7mXPmrYWMn15Kxg+ooBpQBQBQBQCvjw0qs46wNrb1QgrINtzhCXA8WRaAZg56UB7QE3f8TWC5PKHMMulJFU4VJNhG8je6moEIc5Y6Y9KnegNy8KaU6rphJ4iJRiFfiDvIem77ZUEKpoBoyAgggEHYg9D6UAqsJDA4t5CShz8nc+IAJ5JPi6gHGd2UZ3KsaAb0AUAh4pZpdzrGR3bch2dThhIcFIww3GBiRht/hdQSKA48Y4I80fLnSO7j8C3sp1294Mo0M59OWMedZ12SrecWYygpLJkkvBr60GLO4uo08IZ4DMB6ardZVA+AFVf5NU/3Ya8119zT3U4+xL4nC2veLs0wWZIyZBzGW1uGbVy4hsPk5wNGnrg5z6Gm1hVwb69T3K58UMOH9jy0nNuUnvZfotcERQD0KktLj00afSsZ4t5bNa2V8xGhZ5zeZVX3AnuIylxLhSO7HEulFIwVYk5aQqR0OEPQoakN4w4Nc64gCoR09nIi9EZcZUfm4wV6ZVlPjQG6gOdzOsas7sFVQSzHYADxNAL+HQtI/yiUFSRpiQjBjQ9Sw/KPgE/VAVeoYsBsvrGOVdMi6hnI6hlP1lYYZWHgwIIoBVeXM1ohds3EQwAO6JwWOFQdFkyxCj3W/TJoDR2cZTDkOHcsWmIyCJG3ZSGAZcbKFYAhVUUA1oBZx9i0YhU4aduXtnIUgl2yOhEYbB+tpHjQDJVAAAGANgKA9oAoAoAoDwigEVnfpbZt5Ccp8yqgs7xn3QoG50bofIIGbAagNHyeef50mGP8mje1P6ci+78Iznb3yNqA1nhsXKMIRRGQRpXujfrjHQ53z1zvQHDhV02TBMcyxj3tvap4SjG2fBhthgdsFSQGVAcL20SVCkgyp9SCCDkMCN1YEAhhuCARuKAXw3rwER3LZUkKk+AA2dgsmNkk8M7KxxjBIWgNfFbzlRlgNTkhY0+s7HCr0OBnqfAAk7A0B7wuz5UYUnU27O31mY5ZvTJJwPAYA2AoDXQBQCzhHzt3+vH8i3oBnQBQCm+9jMsw+bk0xzehziOX7CdDbdGUk4SgN97eJEuuRtI6eJJJ6KoG7MTsFAJJ6UBghtXmZZJxpRSGjhODgjpJJjYuOqruFO+7YKgNqAKAUWp+USiX/BjJEXlI3QzeqgZVfPLNuChoDTe8LSRtYLRygYEiHD48jkEOu/usCPHGaAz/L5IdrlQU/LRg6P203aP495diSV6UAcLYTStcDdADHAfArkF5B6O4AHgViUj3qAbUAUAUAUAr4tZM8ttIoY8uRi2GwArQzLnGQCdTKM9RnwGaAmF4PM0R/sjRlg+mLMOmJ2RFjlBWU5KaSDJ7+WyBjoPSjveF6BzYF9qrNJjPzgfHMj3O2rAI3ADKhOwxQ8GVncrKiuhyrDI2IPwIO4PgQdwdqA7UBh4pYmQBkbRKhzG+M4PirDbVGw2ZcjzBDBWAHvDb/mAqy6JUwJIyc6c9GB21Rtg6WxvgggEMoA20B+ZEDAhgCCMEEZBB8CD1FAS9rZSc4yW+HhhZkiikY41e7I8b7lQu8aqwIGHA0qRQDiHjcWQsmqBzsElAUknwVslHP6DNQDKgCgFnCPnbv8AXj+Rb0AzoDjdXSRqXkdUUdWZgqj7TtQCy5vGuFaOKHWjgqzzApFg7EaSNcmx8AFYfTFAcOz1ppdlnZpbmLA5j+KNnS6L0UEAqx6lo2ySADQFBQBQCa4lN0xijJEKkrNIPpkbGCM/HZ3HTdR3smMBuiAAAAAAYAHQAeA9KA/VAK+LzMxW3jJDyDLsOscY2Z8+DH3V9SWwQjUAn4hwcxpKkVrzVeVdClkZUAiC69MsigquNITIGdOAAMgen7s+Cky9+JguO9IzIWZdEQWNirFiwZcn6OUJydW48KeNAAAOgGB9lAfqgCgCgCgCgE0/9lkaT/7eQ5l8onP+L6Rt9PGwPf8AF2oBzQBQGLiPDxJpdWKSpnRIBkjPVWH0ozgZU+QIwQCAOdnxI6hFMvLl8BnuSY+lG3j6qe8PEYwSAcZuGAWKM4llJVSOqKPfl/ZU7Z21FAetAbLW3WNFRBhVAVR5ADAFAfqWNWBVgCDsQRkH0INALxwKJfmtcPkInZUHwjzy/wDloD1bCcdLp2/WRxH/AOCJQC7hVtcGS69uo9sM4i3PsIPNzjah6MPxW59+5nYfVHLQfekYcfvUPDpbcHgRg4QFxsJHJeQemuQlsfbQG+gFfGYyum4QEtFnUo3LxtjWoA6sMBwOpKY+kaA3m5TRzCy6MatWRp04zqz0xjfNALC8l1suqODxfdZJR5J4oh+vsx304GGIDSCFUUIihVUAKoGAAOgAHQUB0oDJxK+ES5wWZjpjQe87Hoo+4knoACTgAmgPxwqyMYZnIaWQ6pG8M+CL5Io2A+JOSxJA3UAUAUAUAUAUAUAUB4ygjB6UAnR/kh0t/duit+R/Mb/heTfR6HbBADmgCgOF9bRyIVlVSnU58Mbhs+BBGQRuCM0BPcIS4XNyA06OMRoxxOkQJK4LYVy2QxDaGxpDMxWgHdlxSKUlVbDgZaNgVkA6ZKMA2MjY4wfAmgNtAFAFALOE/O3f68fyLegGdAFABNAKm40H2tlM56alOIQdx3pcFdiMEJrYfVoBbwvhmiblXJ1ge1t0AxCgDZZApJy0bFSC3QMukLg0BT0AUBmv75Il1NkknSqjdnY9EUeLHB+ABJwATQGfh9m2rnTY5pGFUHKxKcHQvmTgFm+kQPAAABjQBQBQBQBQBQBQBQBQBQHjKCMHcHqKATiF7X5sNJb/AJMbyRD/AIY6vGPqe8u4XI0oAGltcJIoeNgynoQcj/3NALeLjnOLUbqw1z/q8kCM/rGBXpuqydDigG9AZ7yxilAEqK4ByNQBKnzB6g+o3oDGOGSJ8zcSAeCy+2T4ksRKf8ygPebdr1jhkH1lkZCfgjIw/wCegD8ZyjraT/ENAR/OB/hQC7hfEpOZdYtZzmYbZh29hBscy/b9tAMRfzt7tq6n/iyRqP8AptIf4UAaLx+rQxDxChpW+xm0AH4oaA8/EcbfPs9wf+KQU9PZqBHkeB059aAZgY6UBi4xZtIgMeBLGwkiJ6alzsdjhWUshxvpc43xQHbh94ssayLkA9QeqkHDI3kysCpHgQaA43/EghCIpkmIysanw+s56InXvHyIAY4BA/Fjw4h+bMweYjGeixqfoRg9BsMnqxAzsFCgMaAKAKAKAKAKAKAKAKAKAKAKA8JHjQCm4tk1NLBKsUmQHOQY3PQCRcjLdBqBDbAZxtQGXhV+sRcXOEleTvSZzExOkKiv0XC6FCvpY4yAckkChoAoAoAoAoBZwn527/Xj+Rb0AzoAoAoAoDheXkcS6pHVFyBknGSeijzYnYAbmgEURlZ5Xjb5NA5BZpABJqxgsiPtHqXR84M5UnR3s0A2s4oIQwUqOjSMWyxz0d2Y5JIGMk9B6UBuoAoAoAoAoAoAoAoAoAoAoAoAoBfxOwEjwPgExSawT4AqwJHrg4z1wT5mgJ8cCmCY5aso25buGyzRyo0mrTup1qMEA41nGTgj0pbOwVE04ySMOTvq8+vgSScebE+JoeGUcG5f92kMPlHjXD6Dlk91R5RslAei8uE+dg1j68LA/tMj6WHwUvQH6TjtuSA0gjY9FlBiY/BZQpP3UAxU53FAe0As4R87d/rx/It6AZ0BwuryOIapHRB5uwUfeTQGM8bjb5lJZj4ctDpPwkfTGf3qA8K3cniluv5vtJceeWARGz6SCgO1pwmJG14LybjmSEs+/UAn3VOPdXC+lAJ7zgR9qVjyGuOcAsmk726x6ySpydfgfDffAUgfqx4I/M9sqsAsmqQHBkMjRMMAbgLy8ddtKY8cAUajGw6UB7QBQBQBQBQBQBQBQBQBQBQBQBQBQBQBQBQH5dQRggEeR6UAvPAbXJIhjUnqUXQ33pg0BjvLGGN4kzdZlYqCtxcaVwpbLEyYA2wB1OemASAE1reWpEjRi7Ylizhbl9XdjGS3tu64VFUoSGBK5AzmvD0eWXDYZNWVnIBwOZNMysPMB3II8fgR6genhvteFW8RzHDEh81RQfvAzQGygCgCgCgCgCgCgCgCgCgCgCgCgCgCgCgCgCgCgCgCgCgCgCgCgOFxbK5QnPcbWMeeGXf0wxoBUOzEQXSHlGFEYIZciNQyiEd33dLMMnvbg6sgEAO1UAYHQUB7QBQBQBQBQBQBQBQBQBQBQBQBQH//2Q==">
            <a:hlinkClick r:id="rId3"/>
          </p:cNvPr>
          <p:cNvSpPr>
            <a:spLocks noChangeAspect="1" noChangeArrowheads="1"/>
          </p:cNvSpPr>
          <p:nvPr/>
        </p:nvSpPr>
        <p:spPr bwMode="auto">
          <a:xfrm>
            <a:off x="101576" y="-1259085"/>
            <a:ext cx="2739182" cy="26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endParaRPr lang="en-US"/>
          </a:p>
        </p:txBody>
      </p:sp>
      <p:pic>
        <p:nvPicPr>
          <p:cNvPr id="61446" name="Picture 5"/>
          <p:cNvPicPr>
            <a:picLocks noChangeAspect="1"/>
          </p:cNvPicPr>
          <p:nvPr/>
        </p:nvPicPr>
        <p:blipFill>
          <a:blip r:embed="rId4">
            <a:alphaModFix amt="75000"/>
            <a:extLst>
              <a:ext uri="{28A0092B-C50C-407E-A947-70E740481C1C}">
                <a14:useLocalDpi xmlns:a14="http://schemas.microsoft.com/office/drawing/2010/main" val="0"/>
              </a:ext>
            </a:extLst>
          </a:blip>
          <a:srcRect/>
          <a:stretch>
            <a:fillRect/>
          </a:stretch>
        </p:blipFill>
        <p:spPr bwMode="auto">
          <a:xfrm>
            <a:off x="1000125" y="1910953"/>
            <a:ext cx="3482578" cy="3625453"/>
          </a:xfrm>
          <a:prstGeom prst="rect">
            <a:avLst/>
          </a:prstGeom>
          <a:noFill/>
          <a:ln>
            <a:noFill/>
          </a:ln>
          <a:extLst>
            <a:ext uri="{909E8E84-426E-40dd-AFC4-6F175D3DCCD1}">
              <a14:hiddenFill xmlns:a14="http://schemas.microsoft.com/office/drawing/2010/main">
                <a:gradFill rotWithShape="0">
                  <a:gsLst>
                    <a:gs pos="0">
                      <a:srgbClr val="0082E5">
                        <a:alpha val="75000"/>
                      </a:srgbClr>
                    </a:gs>
                    <a:gs pos="100000">
                      <a:srgbClr val="0057E5">
                        <a:alpha val="64998"/>
                      </a:srgbClr>
                    </a:gs>
                  </a:gsLst>
                  <a:lin ang="5400000" scaled="1"/>
                </a:gra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p:nvPr/>
        </p:nvSpPr>
        <p:spPr>
          <a:xfrm>
            <a:off x="6055445" y="1404194"/>
            <a:ext cx="1446609" cy="454298"/>
          </a:xfrm>
          <a:prstGeom prst="rect">
            <a:avLst/>
          </a:prstGeom>
          <a:noFill/>
        </p:spPr>
        <p:txBody>
          <a:bodyPr lIns="64291" tIns="32146" rIns="64291" bIns="32146">
            <a:spAutoFit/>
          </a:bodyPr>
          <a:lstStyle>
            <a:lvl1pPr marL="406400" indent="-406400" eaLnBrk="0" hangingPunct="0">
              <a:defRPr sz="1200">
                <a:solidFill>
                  <a:srgbClr val="FFFFFF"/>
                </a:solidFill>
                <a:latin typeface="Helvetica Neue Light" charset="0"/>
                <a:ea typeface="ヒラギノ角ゴ ProN W3" charset="0"/>
                <a:cs typeface="ヒラギノ角ゴ ProN W3" charset="0"/>
                <a:sym typeface="Helvetica Neue Light" charset="0"/>
              </a:defRPr>
            </a:lvl1pPr>
            <a:lvl2pPr marL="742950" indent="-285750" eaLnBrk="0" hangingPunct="0">
              <a:defRPr sz="1200">
                <a:solidFill>
                  <a:srgbClr val="FFFFFF"/>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1200">
                <a:solidFill>
                  <a:srgbClr val="FFFFFF"/>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1200">
                <a:solidFill>
                  <a:srgbClr val="FFFFFF"/>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1200">
                <a:solidFill>
                  <a:srgbClr val="FFFFFF"/>
                </a:solidFill>
                <a:latin typeface="Helvetica Neue Light" charset="0"/>
                <a:ea typeface="ヒラギノ角ゴ ProN W3" charset="0"/>
                <a:cs typeface="ヒラギノ角ゴ ProN W3" charset="0"/>
                <a:sym typeface="Helvetica Neue Light" charset="0"/>
              </a:defRPr>
            </a:lvl5pPr>
            <a:lvl6pPr marL="2514600" indent="-228600" eaLnBrk="0" fontAlgn="base" hangingPunct="0">
              <a:spcBef>
                <a:spcPct val="0"/>
              </a:spcBef>
              <a:spcAft>
                <a:spcPct val="0"/>
              </a:spcAft>
              <a:defRPr sz="1200">
                <a:solidFill>
                  <a:srgbClr val="FFFFFF"/>
                </a:solidFill>
                <a:latin typeface="Helvetica Neue Light" charset="0"/>
                <a:ea typeface="ヒラギノ角ゴ ProN W3" charset="0"/>
                <a:cs typeface="ヒラギノ角ゴ ProN W3" charset="0"/>
                <a:sym typeface="Helvetica Neue Light" charset="0"/>
              </a:defRPr>
            </a:lvl6pPr>
            <a:lvl7pPr marL="2971800" indent="-228600" eaLnBrk="0" fontAlgn="base" hangingPunct="0">
              <a:spcBef>
                <a:spcPct val="0"/>
              </a:spcBef>
              <a:spcAft>
                <a:spcPct val="0"/>
              </a:spcAft>
              <a:defRPr sz="1200">
                <a:solidFill>
                  <a:srgbClr val="FFFFFF"/>
                </a:solidFill>
                <a:latin typeface="Helvetica Neue Light" charset="0"/>
                <a:ea typeface="ヒラギノ角ゴ ProN W3" charset="0"/>
                <a:cs typeface="ヒラギノ角ゴ ProN W3" charset="0"/>
                <a:sym typeface="Helvetica Neue Light" charset="0"/>
              </a:defRPr>
            </a:lvl7pPr>
            <a:lvl8pPr marL="3429000" indent="-228600" eaLnBrk="0" fontAlgn="base" hangingPunct="0">
              <a:spcBef>
                <a:spcPct val="0"/>
              </a:spcBef>
              <a:spcAft>
                <a:spcPct val="0"/>
              </a:spcAft>
              <a:defRPr sz="1200">
                <a:solidFill>
                  <a:srgbClr val="FFFFFF"/>
                </a:solidFill>
                <a:latin typeface="Helvetica Neue Light" charset="0"/>
                <a:ea typeface="ヒラギノ角ゴ ProN W3" charset="0"/>
                <a:cs typeface="ヒラギノ角ゴ ProN W3" charset="0"/>
                <a:sym typeface="Helvetica Neue Light" charset="0"/>
              </a:defRPr>
            </a:lvl8pPr>
            <a:lvl9pPr marL="3886200" indent="-228600" eaLnBrk="0" fontAlgn="base" hangingPunct="0">
              <a:spcBef>
                <a:spcPct val="0"/>
              </a:spcBef>
              <a:spcAft>
                <a:spcPct val="0"/>
              </a:spcAft>
              <a:defRPr sz="1200">
                <a:solidFill>
                  <a:srgbClr val="FFFFFF"/>
                </a:solidFill>
                <a:latin typeface="Helvetica Neue Light" charset="0"/>
                <a:ea typeface="ヒラギノ角ゴ ProN W3" charset="0"/>
                <a:cs typeface="ヒラギノ角ゴ ProN W3" charset="0"/>
                <a:sym typeface="Helvetica Neue Light" charset="0"/>
              </a:defRPr>
            </a:lvl9pPr>
          </a:lstStyle>
          <a:p>
            <a:pPr>
              <a:spcBef>
                <a:spcPts val="1687"/>
              </a:spcBef>
              <a:buClr>
                <a:srgbClr val="FFFFFF"/>
              </a:buClr>
              <a:buSzPct val="46000"/>
              <a:buFont typeface="Helvetica Neue Light" charset="0"/>
              <a:buChar char="•"/>
            </a:pPr>
            <a:r>
              <a:rPr lang="en-US" sz="2500">
                <a:effectLst>
                  <a:outerShdw blurRad="38100" dist="38100" dir="2700000" algn="tl">
                    <a:srgbClr val="808080"/>
                  </a:outerShdw>
                </a:effectLst>
              </a:rPr>
              <a:t>Dipole</a:t>
            </a:r>
          </a:p>
        </p:txBody>
      </p:sp>
    </p:spTree>
    <p:extLst>
      <p:ext uri="{BB962C8B-B14F-4D97-AF65-F5344CB8AC3E}">
        <p14:creationId xmlns:p14="http://schemas.microsoft.com/office/powerpoint/2010/main" val="2151143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Two Way</a:t>
            </a:r>
          </a:p>
        </p:txBody>
      </p:sp>
      <p:sp>
        <p:nvSpPr>
          <p:cNvPr id="35842" name="Rectangle 2"/>
          <p:cNvSpPr>
            <a:spLocks noGrp="1" noChangeArrowheads="1"/>
          </p:cNvSpPr>
          <p:nvPr>
            <p:ph type="body" idx="1"/>
          </p:nvPr>
        </p:nvSpPr>
        <p:spPr>
          <a:xfrm>
            <a:off x="553641" y="-107156"/>
            <a:ext cx="8036719" cy="4106540"/>
          </a:xfrm>
        </p:spPr>
        <p:txBody>
          <a:bodyPr/>
          <a:lstStyle/>
          <a:p>
            <a:pPr eaLnBrk="1" hangingPunct="1"/>
            <a:r>
              <a:rPr lang="en-US">
                <a:latin typeface="Helvetica Neue Light" charset="0"/>
                <a:ea typeface="ヒラギノ角ゴ ProN W3" charset="0"/>
                <a:cs typeface="ヒラギノ角ゴ ProN W3" charset="0"/>
              </a:rPr>
              <a:t>Audio is split between a tweeter and mid-bass driver</a:t>
            </a:r>
          </a:p>
        </p:txBody>
      </p:sp>
      <p:pic>
        <p:nvPicPr>
          <p:cNvPr id="3482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141" y="3955851"/>
            <a:ext cx="1750219" cy="229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482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945" y="4098726"/>
            <a:ext cx="2009180" cy="20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4822"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11" y="4116586"/>
            <a:ext cx="2035969" cy="197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3613100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274" y="3464719"/>
            <a:ext cx="2678906"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6866" name="Rectangle 2"/>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Three way</a:t>
            </a:r>
          </a:p>
        </p:txBody>
      </p:sp>
      <p:sp>
        <p:nvSpPr>
          <p:cNvPr id="36867" name="Rectangle 3"/>
          <p:cNvSpPr>
            <a:spLocks noGrp="1" noChangeArrowheads="1"/>
          </p:cNvSpPr>
          <p:nvPr>
            <p:ph type="body" idx="1"/>
          </p:nvPr>
        </p:nvSpPr>
        <p:spPr>
          <a:xfrm>
            <a:off x="553641" y="1"/>
            <a:ext cx="8036719" cy="4106540"/>
          </a:xfrm>
        </p:spPr>
        <p:txBody>
          <a:bodyPr/>
          <a:lstStyle/>
          <a:p>
            <a:pPr eaLnBrk="1" hangingPunct="1"/>
            <a:r>
              <a:rPr lang="en-US">
                <a:latin typeface="Helvetica Neue Light" charset="0"/>
                <a:ea typeface="ヒラギノ角ゴ ProN W3" charset="0"/>
                <a:cs typeface="ヒラギノ角ゴ ProN W3" charset="0"/>
              </a:rPr>
              <a:t>Audio is split between a tweeter, mid-range, and woofer</a:t>
            </a:r>
          </a:p>
        </p:txBody>
      </p:sp>
      <p:pic>
        <p:nvPicPr>
          <p:cNvPr id="3584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978" y="3652242"/>
            <a:ext cx="3063999" cy="229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5846"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3402211"/>
            <a:ext cx="2803922" cy="280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3024940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Multi-way</a:t>
            </a:r>
          </a:p>
        </p:txBody>
      </p:sp>
      <p:sp>
        <p:nvSpPr>
          <p:cNvPr id="37890" name="Rectangle 2"/>
          <p:cNvSpPr>
            <a:spLocks noGrp="1" noChangeArrowheads="1"/>
          </p:cNvSpPr>
          <p:nvPr>
            <p:ph type="body" idx="1"/>
          </p:nvPr>
        </p:nvSpPr>
        <p:spPr/>
        <p:txBody>
          <a:bodyPr/>
          <a:lstStyle/>
          <a:p>
            <a:pPr eaLnBrk="1" hangingPunct="1">
              <a:defRPr/>
            </a:pPr>
            <a:endParaRPr lang="en-US" smtClean="0"/>
          </a:p>
        </p:txBody>
      </p:sp>
      <p:pic>
        <p:nvPicPr>
          <p:cNvPr id="3686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180" y="4259461"/>
            <a:ext cx="2393156" cy="23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686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180" y="2071687"/>
            <a:ext cx="2009180" cy="20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6870"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2437805"/>
            <a:ext cx="1330523" cy="30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6871"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5360" y="1884164"/>
            <a:ext cx="1732359" cy="352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6872"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711" y="1625203"/>
            <a:ext cx="2009180" cy="20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6873"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516" y="3920133"/>
            <a:ext cx="1714500" cy="234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3779407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Subwoofer</a:t>
            </a:r>
          </a:p>
        </p:txBody>
      </p:sp>
      <p:sp>
        <p:nvSpPr>
          <p:cNvPr id="38914" name="Rectangle 2"/>
          <p:cNvSpPr>
            <a:spLocks noGrp="1" noChangeArrowheads="1"/>
          </p:cNvSpPr>
          <p:nvPr>
            <p:ph type="body" idx="1"/>
          </p:nvPr>
        </p:nvSpPr>
        <p:spPr/>
        <p:txBody>
          <a:bodyPr/>
          <a:lstStyle/>
          <a:p>
            <a:pPr eaLnBrk="1" hangingPunct="1">
              <a:defRPr/>
            </a:pPr>
            <a:endParaRPr lang="en-US" smtClean="0"/>
          </a:p>
        </p:txBody>
      </p:sp>
      <p:pic>
        <p:nvPicPr>
          <p:cNvPr id="3789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40" y="2071688"/>
            <a:ext cx="2952378" cy="196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789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352" y="4330899"/>
            <a:ext cx="1964531" cy="204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7894"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789" y="2071687"/>
            <a:ext cx="2053828" cy="19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7895"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1234" y="2857500"/>
            <a:ext cx="1785938" cy="21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7896"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4" y="4759523"/>
            <a:ext cx="2366367" cy="169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Tree>
    <p:extLst>
      <p:ext uri="{BB962C8B-B14F-4D97-AF65-F5344CB8AC3E}">
        <p14:creationId xmlns:p14="http://schemas.microsoft.com/office/powerpoint/2010/main" val="3843443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67" y="3598664"/>
            <a:ext cx="2107406" cy="1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891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985" y="3027164"/>
            <a:ext cx="2536031" cy="158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891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727" y="3741539"/>
            <a:ext cx="2482453" cy="161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891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6463" y="4804172"/>
            <a:ext cx="1448842" cy="149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9941" name="Rectangle 5"/>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Sealed Enclosure</a:t>
            </a:r>
          </a:p>
        </p:txBody>
      </p:sp>
      <p:sp>
        <p:nvSpPr>
          <p:cNvPr id="38919" name="Rectangle 6"/>
          <p:cNvSpPr>
            <a:spLocks/>
          </p:cNvSpPr>
          <p:nvPr/>
        </p:nvSpPr>
        <p:spPr bwMode="auto">
          <a:xfrm>
            <a:off x="553641" y="1535906"/>
            <a:ext cx="8054578" cy="15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700">
                <a:latin typeface="Helvetica Neue" charset="0"/>
                <a:cs typeface="Helvetica Neue" charset="0"/>
                <a:sym typeface="Helvetica Neue" charset="0"/>
              </a:rPr>
              <a:t>In a closed-box, the air inside the box acts as a spring, returning the cone to the 'zero' position in the absence of a signal. </a:t>
            </a:r>
          </a:p>
          <a:p>
            <a:endParaRPr lang="en-US" sz="1700">
              <a:latin typeface="Helvetica Neue" charset="0"/>
              <a:cs typeface="Helvetica Neue" charset="0"/>
              <a:sym typeface="Helvetica Neue" charset="0"/>
            </a:endParaRPr>
          </a:p>
          <a:p>
            <a:r>
              <a:rPr lang="en-US" sz="1700">
                <a:latin typeface="Helvetica Neue" charset="0"/>
                <a:cs typeface="Helvetica Neue" charset="0"/>
                <a:sym typeface="Helvetica Neue" charset="0"/>
              </a:rPr>
              <a:t>A significant increase in the effective volume of a sealed-box loudspeaker can be achieved by a filling of fibrous material, typically fiberglass, bonded acetate fiber (BAF) or long-fiber wool. </a:t>
            </a:r>
          </a:p>
        </p:txBody>
      </p:sp>
    </p:spTree>
    <p:extLst>
      <p:ext uri="{BB962C8B-B14F-4D97-AF65-F5344CB8AC3E}">
        <p14:creationId xmlns:p14="http://schemas.microsoft.com/office/powerpoint/2010/main" val="4269342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65" y="3740423"/>
            <a:ext cx="1696641" cy="225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993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156" y="3866555"/>
            <a:ext cx="2009180" cy="20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994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086" y="3661172"/>
            <a:ext cx="1660922" cy="24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9941"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36" y="3866555"/>
            <a:ext cx="2009180" cy="20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40965" name="Rectangle 5"/>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Bass Reflex Enclosure</a:t>
            </a:r>
          </a:p>
        </p:txBody>
      </p:sp>
      <p:sp>
        <p:nvSpPr>
          <p:cNvPr id="39943" name="Rectangle 6"/>
          <p:cNvSpPr>
            <a:spLocks noChangeArrowheads="1"/>
          </p:cNvSpPr>
          <p:nvPr>
            <p:ph type="body" idx="1"/>
          </p:nvPr>
        </p:nvSpPr>
        <p:spPr>
          <a:xfrm>
            <a:off x="89297" y="428626"/>
            <a:ext cx="8036719" cy="4106540"/>
          </a:xfrm>
        </p:spPr>
        <p:txBody>
          <a:bodyPr/>
          <a:lstStyle/>
          <a:p>
            <a:pPr eaLnBrk="1" hangingPunct="1">
              <a:buFont typeface="Times" charset="0"/>
              <a:buChar char="•"/>
            </a:pPr>
            <a:r>
              <a:rPr lang="en-US" sz="1700">
                <a:latin typeface="Times" charset="0"/>
                <a:ea typeface="ヒラギノ角ゴ ProN W3" charset="0"/>
                <a:cs typeface="Times" charset="0"/>
                <a:sym typeface="Times" charset="0"/>
              </a:rPr>
              <a:t>Also known as vented (or ported) systems, these enclosures improve low-frequency output, increase efficiency, or reduce the size of an enclosure, using </a:t>
            </a:r>
            <a:r>
              <a:rPr lang="en-US" sz="1700" u="sng">
                <a:solidFill>
                  <a:srgbClr val="009999"/>
                </a:solidFill>
                <a:latin typeface="Times" charset="0"/>
                <a:ea typeface="ヒラギノ角ゴ ProN W3" charset="0"/>
                <a:cs typeface="Times" charset="0"/>
                <a:sym typeface="Times" charset="0"/>
                <a:hlinkClick r:id="rId6"/>
              </a:rPr>
              <a:t>cabinet openings</a:t>
            </a:r>
            <a:r>
              <a:rPr lang="en-US" sz="1700">
                <a:latin typeface="Times" charset="0"/>
                <a:ea typeface="ヒラギノ角ゴ ProN W3" charset="0"/>
                <a:cs typeface="Times" charset="0"/>
                <a:sym typeface="Times" charset="0"/>
              </a:rPr>
              <a:t> or passive radiating elements to transform and transmit low-frequency energy from the rear of the speaker to the listener. </a:t>
            </a:r>
            <a:endParaRPr lang="en-US" sz="1700">
              <a:latin typeface="Times" charset="0"/>
              <a:ea typeface="ヒラギノ明朝 ProN W3" charset="0"/>
              <a:cs typeface="ヒラギノ明朝 ProN W3" charset="0"/>
              <a:sym typeface="Times" charset="0"/>
            </a:endParaRPr>
          </a:p>
          <a:p>
            <a:pPr eaLnBrk="1" hangingPunct="1">
              <a:buFont typeface="Times" charset="0"/>
              <a:buChar char="•"/>
            </a:pPr>
            <a:r>
              <a:rPr lang="en-US" sz="1700">
                <a:latin typeface="Times" charset="0"/>
                <a:ea typeface="ヒラギノ角ゴ ProN W3" charset="0"/>
                <a:cs typeface="Times" charset="0"/>
                <a:sym typeface="Times" charset="0"/>
              </a:rPr>
              <a:t>Port tuning frequency is a function of cross-section and length. This enclosure type is very common, and provides the maximum deep-bass output for a given enclosure volume.</a:t>
            </a:r>
            <a:endParaRPr lang="en-US" sz="17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4028348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336" y="1330524"/>
            <a:ext cx="1964531" cy="418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41986" name="Rectangle 2"/>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Transmission Lines </a:t>
            </a:r>
          </a:p>
        </p:txBody>
      </p:sp>
      <p:sp>
        <p:nvSpPr>
          <p:cNvPr id="40964" name="Rectangle 3"/>
          <p:cNvSpPr>
            <a:spLocks noChangeArrowheads="1"/>
          </p:cNvSpPr>
          <p:nvPr>
            <p:ph type="body" idx="1"/>
          </p:nvPr>
        </p:nvSpPr>
        <p:spPr>
          <a:xfrm>
            <a:off x="410766" y="338212"/>
            <a:ext cx="5991820" cy="6170414"/>
          </a:xfrm>
        </p:spPr>
        <p:txBody>
          <a:bodyPr/>
          <a:lstStyle/>
          <a:p>
            <a:pPr eaLnBrk="1" hangingPunct="1">
              <a:buFont typeface="Times" charset="0"/>
              <a:buChar char="•"/>
            </a:pPr>
            <a:r>
              <a:rPr lang="en-US" sz="1700">
                <a:latin typeface="Times" charset="0"/>
                <a:ea typeface="ヒラギノ角ゴ ProN W3" charset="0"/>
                <a:cs typeface="Times" charset="0"/>
                <a:sym typeface="Times" charset="0"/>
              </a:rPr>
              <a:t>Sound from the back of the </a:t>
            </a:r>
            <a:r>
              <a:rPr lang="en-US" sz="1700" u="sng">
                <a:solidFill>
                  <a:srgbClr val="009999"/>
                </a:solidFill>
                <a:latin typeface="Times" charset="0"/>
                <a:ea typeface="ヒラギノ角ゴ ProN W3" charset="0"/>
                <a:cs typeface="Times" charset="0"/>
                <a:sym typeface="Times" charset="0"/>
                <a:hlinkClick r:id="rId3"/>
              </a:rPr>
              <a:t>bass speaker chassis</a:t>
            </a:r>
            <a:r>
              <a:rPr lang="en-US" sz="1700">
                <a:latin typeface="Times" charset="0"/>
                <a:ea typeface="ヒラギノ角ゴ ProN W3" charset="0"/>
                <a:cs typeface="Times" charset="0"/>
                <a:sym typeface="Times" charset="0"/>
              </a:rPr>
              <a:t> passes along a long (generally convoluted) path within the speaker enclosure. </a:t>
            </a:r>
            <a:endParaRPr lang="en-US" sz="1700">
              <a:latin typeface="Times" charset="0"/>
              <a:ea typeface="ヒラギノ明朝 ProN W3" charset="0"/>
              <a:cs typeface="ヒラギノ明朝 ProN W3" charset="0"/>
              <a:sym typeface="Times" charset="0"/>
            </a:endParaRPr>
          </a:p>
          <a:p>
            <a:pPr eaLnBrk="1" hangingPunct="1">
              <a:buFont typeface="Times" charset="0"/>
              <a:buChar char="•"/>
            </a:pPr>
            <a:r>
              <a:rPr lang="en-US" sz="1700">
                <a:latin typeface="Times" charset="0"/>
                <a:ea typeface="ヒラギノ角ゴ ProN W3" charset="0"/>
                <a:cs typeface="Times" charset="0"/>
                <a:sym typeface="Times" charset="0"/>
              </a:rPr>
              <a:t>The energy is absorbed on this path, or emerges from the open end in phase with the sound radiated from the front of the driver, enhancing the output level at low frequencies.</a:t>
            </a:r>
            <a:endParaRPr lang="en-US" sz="1700">
              <a:latin typeface="Times" charset="0"/>
              <a:ea typeface="ヒラギノ明朝 ProN W3" charset="0"/>
              <a:cs typeface="ヒラギノ明朝 ProN W3" charset="0"/>
              <a:sym typeface="Times" charset="0"/>
            </a:endParaRPr>
          </a:p>
          <a:p>
            <a:pPr eaLnBrk="1" hangingPunct="1">
              <a:buFont typeface="Times" charset="0"/>
              <a:buChar char="•"/>
            </a:pPr>
            <a:r>
              <a:rPr lang="en-US" sz="1700">
                <a:latin typeface="Times" charset="0"/>
                <a:ea typeface="ヒラギノ角ゴ ProN W3" charset="0"/>
                <a:cs typeface="Times" charset="0"/>
                <a:sym typeface="Times" charset="0"/>
              </a:rPr>
              <a:t>Proper transmission line loudspeakers employ a tube-like resonant cavity whose length is set between 1/6 and 1/2 the wavelength of the fundamental resonant frequency of the loudspeaker driver being used. </a:t>
            </a:r>
            <a:endParaRPr lang="en-US" sz="1700">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4268753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584</Words>
  <Application>Microsoft Macintosh PowerPoint</Application>
  <PresentationFormat>On-screen Show (4:3)</PresentationFormat>
  <Paragraphs>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 Black </vt:lpstr>
      <vt:lpstr>Types of Enclosures</vt:lpstr>
      <vt:lpstr>Point Source</vt:lpstr>
      <vt:lpstr>Two Way</vt:lpstr>
      <vt:lpstr>Three way</vt:lpstr>
      <vt:lpstr>Multi-way</vt:lpstr>
      <vt:lpstr>Subwoofer</vt:lpstr>
      <vt:lpstr>Sealed Enclosure</vt:lpstr>
      <vt:lpstr>Bass Reflex Enclosure</vt:lpstr>
      <vt:lpstr>Transmission Lines </vt:lpstr>
      <vt:lpstr>Bipole/Dipole</vt:lpstr>
      <vt:lpstr>Bandpass Subwoofer</vt:lpstr>
      <vt:lpstr>Crossover Networks</vt:lpstr>
      <vt:lpstr>Electronic terms</vt:lpstr>
      <vt:lpstr>Capacitors</vt:lpstr>
      <vt:lpstr>Inductors</vt:lpstr>
      <vt:lpstr>Resistors</vt:lpstr>
      <vt:lpstr>Schematic Symbols</vt:lpstr>
      <vt:lpstr>High Pass Filter </vt:lpstr>
      <vt:lpstr>Low Pass</vt:lpstr>
      <vt:lpstr>Band-Pass</vt:lpstr>
      <vt:lpstr>Two-Way and Three-Way</vt:lpstr>
      <vt:lpstr>Second Order - 12dB/octave</vt:lpstr>
      <vt:lpstr>Third Order - 18dB/octave</vt:lpstr>
      <vt:lpstr>Fourth Order - 24dB/octave</vt:lpstr>
      <vt:lpstr>PowerPoint Presentation</vt:lpstr>
      <vt:lpstr>Company Profile</vt:lpstr>
      <vt:lpstr>AMT Limited Edition</vt:lpstr>
      <vt:lpstr>The Great Heil Driver</vt:lpstr>
      <vt:lpstr>Dipole Radiation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Enclosures</dc:title>
  <dc:creator>jim byrne</dc:creator>
  <cp:lastModifiedBy>jim byrne</cp:lastModifiedBy>
  <cp:revision>1</cp:revision>
  <dcterms:created xsi:type="dcterms:W3CDTF">2016-10-04T21:38:02Z</dcterms:created>
  <dcterms:modified xsi:type="dcterms:W3CDTF">2016-10-04T21:39:12Z</dcterms:modified>
</cp:coreProperties>
</file>