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4" r:id="rId7"/>
    <p:sldId id="262" r:id="rId8"/>
    <p:sldId id="259" r:id="rId9"/>
    <p:sldId id="263" r:id="rId10"/>
    <p:sldId id="270" r:id="rId11"/>
    <p:sldId id="268" r:id="rId12"/>
    <p:sldId id="267" r:id="rId13"/>
    <p:sldId id="265" r:id="rId14"/>
    <p:sldId id="266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1377" y="4624668"/>
            <a:ext cx="6087823" cy="933450"/>
          </a:xfrm>
        </p:spPr>
        <p:txBody>
          <a:bodyPr>
            <a:normAutofit/>
          </a:bodyPr>
          <a:lstStyle/>
          <a:p>
            <a:r>
              <a:rPr lang="en-US" dirty="0" smtClean="0"/>
              <a:t>Mechanical &amp; Chemical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G. Byrne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37" y="1246909"/>
            <a:ext cx="7556313" cy="4144963"/>
          </a:xfrm>
        </p:spPr>
        <p:txBody>
          <a:bodyPr/>
          <a:lstStyle/>
          <a:p>
            <a:r>
              <a:rPr lang="en-US" dirty="0" smtClean="0"/>
              <a:t>Adhesives have to stick </a:t>
            </a:r>
            <a:r>
              <a:rPr lang="en-US" dirty="0" smtClean="0"/>
              <a:t>to itself but it also </a:t>
            </a:r>
            <a:r>
              <a:rPr lang="en-US" dirty="0" smtClean="0"/>
              <a:t>have </a:t>
            </a:r>
            <a:r>
              <a:rPr lang="en-US" dirty="0" smtClean="0"/>
              <a:t>to stick to the </a:t>
            </a:r>
            <a:r>
              <a:rPr lang="en-US" dirty="0" err="1" smtClean="0"/>
              <a:t>matertials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b="1" dirty="0"/>
              <a:t>cohesive </a:t>
            </a:r>
            <a:r>
              <a:rPr lang="en-US" b="1" dirty="0" smtClean="0"/>
              <a:t>forces- Sticks to itself.  Water droplets on window form bigger droplet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adhesive forces- Adhere to an object.  Water droplet sticking to window</a:t>
            </a:r>
            <a:endParaRPr lang="en-US" dirty="0"/>
          </a:p>
        </p:txBody>
      </p:sp>
      <p:pic>
        <p:nvPicPr>
          <p:cNvPr id="1026" name="Picture 2" descr="Diagram showing how adhesive and cohesive forces work in glu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4140200"/>
            <a:ext cx="6276109" cy="26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strength </a:t>
            </a:r>
            <a:r>
              <a:rPr lang="en-US" smtClean="0"/>
              <a:t>of the Bond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00200"/>
            <a:ext cx="8445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40" y="2292655"/>
            <a:ext cx="2836536" cy="2836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97" y="196597"/>
            <a:ext cx="7556313" cy="1116106"/>
          </a:xfrm>
        </p:spPr>
        <p:txBody>
          <a:bodyPr/>
          <a:lstStyle/>
          <a:p>
            <a:r>
              <a:rPr lang="en-US" dirty="0" smtClean="0"/>
              <a:t>Clamping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2670"/>
            <a:ext cx="7556313" cy="4144963"/>
          </a:xfrm>
        </p:spPr>
        <p:txBody>
          <a:bodyPr/>
          <a:lstStyle/>
          <a:p>
            <a:r>
              <a:rPr lang="en-US" dirty="0" smtClean="0"/>
              <a:t>Bar Clamps</a:t>
            </a:r>
          </a:p>
          <a:p>
            <a:pPr lvl="1"/>
            <a:r>
              <a:rPr lang="en-US" dirty="0" smtClean="0"/>
              <a:t>Apply pressure to the surfaces with create a tight seal between the two boards being bonded</a:t>
            </a:r>
          </a:p>
          <a:p>
            <a:pPr lvl="1"/>
            <a:endParaRPr lang="en-US" dirty="0"/>
          </a:p>
          <a:p>
            <a:r>
              <a:rPr lang="en-US" dirty="0" smtClean="0"/>
              <a:t>Wooden screw clamps:</a:t>
            </a:r>
          </a:p>
          <a:p>
            <a:endParaRPr lang="en-US" dirty="0"/>
          </a:p>
          <a:p>
            <a:r>
              <a:rPr lang="en-US" dirty="0" smtClean="0"/>
              <a:t>Heavy objects: </a:t>
            </a:r>
          </a:p>
          <a:p>
            <a:pPr lvl="1"/>
            <a:r>
              <a:rPr lang="en-US" dirty="0" smtClean="0"/>
              <a:t>5 gallon water buckets</a:t>
            </a:r>
          </a:p>
          <a:p>
            <a:pPr lvl="1"/>
            <a:r>
              <a:rPr lang="en-US" dirty="0" smtClean="0"/>
              <a:t>Sand Bags</a:t>
            </a:r>
          </a:p>
          <a:p>
            <a:pPr lvl="1"/>
            <a:r>
              <a:rPr lang="en-US" dirty="0" smtClean="0"/>
              <a:t>Textbooks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746" y="196597"/>
            <a:ext cx="3901350" cy="2015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3818040"/>
            <a:ext cx="2622302" cy="26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474" y="2505670"/>
            <a:ext cx="418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Wood-Joints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0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2387600"/>
            <a:ext cx="39116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67" y="341492"/>
            <a:ext cx="8745653" cy="6584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67" y="535419"/>
            <a:ext cx="5755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Sample	Glue	Breaking </a:t>
            </a:r>
            <a:r>
              <a:rPr lang="en-US" sz="2000" b="1" i="1" dirty="0" smtClean="0"/>
              <a:t>force</a:t>
            </a:r>
          </a:p>
          <a:p>
            <a:endParaRPr lang="en-US" sz="2000" b="1" i="1" dirty="0"/>
          </a:p>
          <a:p>
            <a:r>
              <a:rPr lang="en-US" sz="2000" b="1" i="1" dirty="0"/>
              <a:t>1	Gorilla, gapped	15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2</a:t>
            </a:r>
            <a:r>
              <a:rPr lang="en-US" sz="2000" b="1" i="1" dirty="0"/>
              <a:t>	Gorilla, no </a:t>
            </a:r>
            <a:r>
              <a:rPr lang="en-US" sz="2000" b="1" i="1" dirty="0" smtClean="0"/>
              <a:t>gap	</a:t>
            </a:r>
            <a:r>
              <a:rPr lang="en-US" sz="2000" b="1" i="1" dirty="0"/>
              <a:t>	230</a:t>
            </a:r>
          </a:p>
          <a:p>
            <a:endParaRPr lang="en-US" sz="2000" b="1" i="1" dirty="0" smtClean="0"/>
          </a:p>
          <a:p>
            <a:pPr marL="914400" lvl="1" indent="-457200">
              <a:buAutoNum type="arabicPlain" startAt="3"/>
            </a:pPr>
            <a:r>
              <a:rPr lang="en-US" sz="2000" b="1" i="1" dirty="0" smtClean="0"/>
              <a:t>yellow</a:t>
            </a:r>
            <a:r>
              <a:rPr lang="en-US" sz="2000" b="1" i="1" dirty="0"/>
              <a:t>, gapped </a:t>
            </a:r>
            <a:r>
              <a:rPr lang="en-US" sz="2000" b="1" i="1" dirty="0" smtClean="0"/>
              <a:t>	</a:t>
            </a:r>
            <a:r>
              <a:rPr lang="en-US" sz="2000" b="1" i="1" dirty="0"/>
              <a:t>	</a:t>
            </a:r>
            <a:r>
              <a:rPr lang="en-US" sz="2000" b="1" i="1" dirty="0" smtClean="0"/>
              <a:t>210</a:t>
            </a:r>
          </a:p>
          <a:p>
            <a:pPr lvl="2"/>
            <a:endParaRPr lang="en-US" sz="2000" b="1" i="1" dirty="0" smtClean="0"/>
          </a:p>
          <a:p>
            <a:pPr lvl="2"/>
            <a:r>
              <a:rPr lang="en-US" sz="2000" b="1" i="1" dirty="0" smtClean="0"/>
              <a:t>4.  yellow</a:t>
            </a:r>
            <a:r>
              <a:rPr lang="en-US" sz="2000" b="1" i="1" dirty="0"/>
              <a:t>, no gap	</a:t>
            </a:r>
            <a:r>
              <a:rPr lang="en-US" sz="2000" b="1" i="1" dirty="0" smtClean="0"/>
              <a:t>190</a:t>
            </a:r>
          </a:p>
          <a:p>
            <a:pPr marL="457200" indent="-457200">
              <a:buAutoNum type="arabicPlain" startAt="4"/>
            </a:pPr>
            <a:endParaRPr lang="en-US" sz="2000" b="1" i="1" dirty="0"/>
          </a:p>
          <a:p>
            <a:endParaRPr lang="en-US" sz="2000" b="1" i="1" dirty="0" smtClean="0"/>
          </a:p>
          <a:p>
            <a:r>
              <a:rPr lang="en-US" sz="2000" b="1" i="1" dirty="0" smtClean="0"/>
              <a:t>5</a:t>
            </a:r>
            <a:r>
              <a:rPr lang="en-US" sz="2000" b="1" i="1" dirty="0"/>
              <a:t>	Gorilla, no </a:t>
            </a:r>
            <a:r>
              <a:rPr lang="en-US" sz="2000" b="1" i="1" dirty="0" smtClean="0"/>
              <a:t>gap	</a:t>
            </a:r>
            <a:r>
              <a:rPr lang="en-US" sz="2000" b="1" i="1" dirty="0"/>
              <a:t>	205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6</a:t>
            </a:r>
            <a:r>
              <a:rPr lang="en-US" sz="2000" b="1" i="1" dirty="0"/>
              <a:t>	yellow, no </a:t>
            </a:r>
            <a:r>
              <a:rPr lang="en-US" sz="2000" b="1" i="1" dirty="0" smtClean="0"/>
              <a:t>gap	</a:t>
            </a:r>
            <a:r>
              <a:rPr lang="en-US" sz="2000" b="1" i="1" dirty="0"/>
              <a:t>	180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7</a:t>
            </a:r>
            <a:r>
              <a:rPr lang="en-US" sz="2000" b="1" i="1" dirty="0"/>
              <a:t>	yellow, </a:t>
            </a:r>
            <a:r>
              <a:rPr lang="en-US" sz="2000" b="1" i="1" dirty="0" smtClean="0"/>
              <a:t>gapped	</a:t>
            </a:r>
            <a:r>
              <a:rPr lang="en-US" sz="2000" b="1" i="1" dirty="0"/>
              <a:t>	200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8</a:t>
            </a:r>
            <a:r>
              <a:rPr lang="en-US" sz="2000" b="1" i="1" dirty="0"/>
              <a:t>	Gorilla, gapped	15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9</a:t>
            </a:r>
            <a:r>
              <a:rPr lang="en-US" sz="2000" b="1" i="1" dirty="0"/>
              <a:t>	Gorilla, no </a:t>
            </a:r>
            <a:r>
              <a:rPr lang="en-US" sz="2000" b="1" i="1" dirty="0" smtClean="0"/>
              <a:t>gap	</a:t>
            </a:r>
            <a:r>
              <a:rPr lang="en-US" sz="2000" b="1" i="1" dirty="0"/>
              <a:t>	225</a:t>
            </a:r>
          </a:p>
        </p:txBody>
      </p:sp>
    </p:spTree>
    <p:extLst>
      <p:ext uri="{BB962C8B-B14F-4D97-AF65-F5344CB8AC3E}">
        <p14:creationId xmlns:p14="http://schemas.microsoft.com/office/powerpoint/2010/main" val="17056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Bonding?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-Join or to be joined securely to something else</a:t>
            </a:r>
          </a:p>
          <a:p>
            <a:r>
              <a:rPr lang="en-US" sz="2400" dirty="0" smtClean="0"/>
              <a:t>Join or to be joined by a chemical bond</a:t>
            </a:r>
          </a:p>
          <a:p>
            <a:endParaRPr lang="en-US" dirty="0"/>
          </a:p>
          <a:p>
            <a:r>
              <a:rPr lang="en-US" dirty="0" smtClean="0"/>
              <a:t>Jargon- special words used by particular professional or group and are difficult for others to understand.</a:t>
            </a:r>
          </a:p>
          <a:p>
            <a:pPr lvl="1"/>
            <a:r>
              <a:rPr lang="en-US" dirty="0" smtClean="0"/>
              <a:t>Fasten</a:t>
            </a:r>
          </a:p>
          <a:p>
            <a:pPr lvl="1"/>
            <a:r>
              <a:rPr lang="en-US" dirty="0" smtClean="0"/>
              <a:t>Affix</a:t>
            </a:r>
          </a:p>
          <a:p>
            <a:pPr lvl="1"/>
            <a:r>
              <a:rPr lang="en-US" dirty="0" smtClean="0"/>
              <a:t>Attach</a:t>
            </a:r>
          </a:p>
          <a:p>
            <a:pPr lvl="1"/>
            <a:r>
              <a:rPr lang="en-US" dirty="0" smtClean="0"/>
              <a:t>Fuse</a:t>
            </a:r>
          </a:p>
          <a:p>
            <a:pPr lvl="1"/>
            <a:r>
              <a:rPr lang="en-US" dirty="0" smtClean="0"/>
              <a:t>Bind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80" y="176194"/>
            <a:ext cx="7556313" cy="1116106"/>
          </a:xfrm>
        </p:spPr>
        <p:txBody>
          <a:bodyPr/>
          <a:lstStyle/>
          <a:p>
            <a:r>
              <a:rPr lang="en-US" dirty="0" smtClean="0"/>
              <a:t>Types: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474" y="1061374"/>
            <a:ext cx="37921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FF0000"/>
                </a:solidFill>
              </a:rPr>
              <a:t>Mechanical Fasteners</a:t>
            </a:r>
          </a:p>
          <a:p>
            <a:pPr algn="ctr"/>
            <a:endParaRPr lang="en-US" b="1" i="1" u="sng" dirty="0" smtClean="0"/>
          </a:p>
          <a:p>
            <a:pPr algn="ctr"/>
            <a:r>
              <a:rPr lang="en-US" sz="2400" dirty="0" smtClean="0"/>
              <a:t>-Nails</a:t>
            </a:r>
          </a:p>
          <a:p>
            <a:pPr algn="ctr"/>
            <a:r>
              <a:rPr lang="en-US" sz="2400" dirty="0" smtClean="0"/>
              <a:t>-Screws/Bolts/Nuts</a:t>
            </a:r>
          </a:p>
          <a:p>
            <a:pPr algn="ctr"/>
            <a:r>
              <a:rPr lang="en-US" sz="2400" dirty="0" smtClean="0"/>
              <a:t>-Rivets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7" y="3354527"/>
            <a:ext cx="1355185" cy="1325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33" y="3542687"/>
            <a:ext cx="2048125" cy="99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4" y="4876800"/>
            <a:ext cx="4102100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257" y="2982976"/>
            <a:ext cx="1960402" cy="19604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414" y="2627360"/>
            <a:ext cx="2348586" cy="2348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666" y="4943378"/>
            <a:ext cx="3367072" cy="1729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3263" y="1061374"/>
            <a:ext cx="3424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0000FF"/>
                </a:solidFill>
              </a:rPr>
              <a:t>Chemical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-Glue</a:t>
            </a:r>
          </a:p>
          <a:p>
            <a:pPr algn="ctr"/>
            <a:r>
              <a:rPr lang="en-US" sz="2400" dirty="0" smtClean="0"/>
              <a:t>-Adhesive</a:t>
            </a:r>
          </a:p>
          <a:p>
            <a:pPr algn="ctr"/>
            <a:r>
              <a:rPr lang="en-US" sz="2400" dirty="0" smtClean="0"/>
              <a:t>-Epoxy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Fasteners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474" y="1250845"/>
            <a:ext cx="234732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/>
              <a:t>Nails</a:t>
            </a:r>
          </a:p>
          <a:p>
            <a:endParaRPr lang="en-US" dirty="0" smtClean="0"/>
          </a:p>
          <a:p>
            <a:r>
              <a:rPr lang="en-US" dirty="0" smtClean="0"/>
              <a:t>Faster</a:t>
            </a:r>
          </a:p>
          <a:p>
            <a:endParaRPr lang="en-US" dirty="0"/>
          </a:p>
          <a:p>
            <a:r>
              <a:rPr lang="en-US" dirty="0" smtClean="0"/>
              <a:t>Cheaper</a:t>
            </a:r>
          </a:p>
          <a:p>
            <a:endParaRPr lang="en-US" dirty="0"/>
          </a:p>
          <a:p>
            <a:r>
              <a:rPr lang="en-US" dirty="0" smtClean="0"/>
              <a:t>Non-Reusable</a:t>
            </a:r>
          </a:p>
          <a:p>
            <a:endParaRPr lang="en-US" dirty="0"/>
          </a:p>
          <a:p>
            <a:r>
              <a:rPr lang="en-US" dirty="0" smtClean="0"/>
              <a:t>Pull-out but can be knocked back 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9224" y="1231601"/>
            <a:ext cx="2231886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/>
              <a:t>Screws</a:t>
            </a:r>
          </a:p>
          <a:p>
            <a:endParaRPr lang="en-US" dirty="0"/>
          </a:p>
          <a:p>
            <a:r>
              <a:rPr lang="en-US" dirty="0" smtClean="0"/>
              <a:t>Slow</a:t>
            </a:r>
          </a:p>
          <a:p>
            <a:endParaRPr lang="en-US" dirty="0"/>
          </a:p>
          <a:p>
            <a:r>
              <a:rPr lang="en-US" dirty="0" smtClean="0"/>
              <a:t>More expensive</a:t>
            </a:r>
          </a:p>
          <a:p>
            <a:endParaRPr lang="en-US" dirty="0"/>
          </a:p>
          <a:p>
            <a:r>
              <a:rPr lang="en-US" dirty="0" smtClean="0"/>
              <a:t>Reusable</a:t>
            </a:r>
          </a:p>
          <a:p>
            <a:endParaRPr lang="en-US" dirty="0"/>
          </a:p>
          <a:p>
            <a:r>
              <a:rPr lang="en-US" dirty="0" smtClean="0"/>
              <a:t>Stronger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9841" y="1231601"/>
            <a:ext cx="2224946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/>
              <a:t>Rivets</a:t>
            </a:r>
          </a:p>
          <a:p>
            <a:endParaRPr lang="en-US" dirty="0" smtClean="0"/>
          </a:p>
          <a:p>
            <a:r>
              <a:rPr lang="en-US" dirty="0" smtClean="0"/>
              <a:t>Slower</a:t>
            </a:r>
          </a:p>
          <a:p>
            <a:endParaRPr lang="en-US" dirty="0"/>
          </a:p>
          <a:p>
            <a:r>
              <a:rPr lang="en-US" dirty="0" smtClean="0"/>
              <a:t>Expensive</a:t>
            </a:r>
          </a:p>
          <a:p>
            <a:endParaRPr lang="en-US" dirty="0"/>
          </a:p>
          <a:p>
            <a:r>
              <a:rPr lang="en-US" dirty="0" smtClean="0"/>
              <a:t>Non-Reusable</a:t>
            </a:r>
          </a:p>
          <a:p>
            <a:endParaRPr lang="en-US" dirty="0"/>
          </a:p>
          <a:p>
            <a:r>
              <a:rPr lang="en-US" dirty="0" smtClean="0"/>
              <a:t>Special Tool Required </a:t>
            </a:r>
          </a:p>
          <a:p>
            <a:endParaRPr lang="en-US" dirty="0"/>
          </a:p>
          <a:p>
            <a:r>
              <a:rPr lang="en-US" dirty="0" smtClean="0"/>
              <a:t>Tool is bulky to fit in hard to reach locations</a:t>
            </a:r>
          </a:p>
          <a:p>
            <a:endParaRPr lang="en-US" dirty="0"/>
          </a:p>
          <a:p>
            <a:r>
              <a:rPr lang="en-US" dirty="0" smtClean="0"/>
              <a:t>If damaged have to be drilled out and replaced.  No quick fix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10p nai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7811"/>
            <a:ext cx="5720264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Choose a Chemical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000" dirty="0">
                <a:latin typeface="Verdana" charset="0"/>
              </a:rPr>
              <a:t>Stronger, safer, easier to clean up and </a:t>
            </a:r>
            <a:r>
              <a:rPr lang="en-US" sz="2000" b="1" dirty="0">
                <a:latin typeface="Arial" charset="0"/>
              </a:rPr>
              <a:t>less expensive</a:t>
            </a:r>
            <a:r>
              <a:rPr lang="en-US" sz="2000" dirty="0">
                <a:latin typeface="Verdana" charset="0"/>
              </a:rPr>
              <a:t> than polyurethane glues.</a:t>
            </a:r>
            <a:endParaRPr lang="en-US" sz="20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lvl="2"/>
            <a:r>
              <a:rPr lang="en-US" sz="2000" dirty="0">
                <a:latin typeface="Verdana" charset="0"/>
              </a:rPr>
              <a:t>Allows eight minutes of open time and has an application temperature as low as 47 degrees F.</a:t>
            </a:r>
            <a:endParaRPr lang="en-US" sz="20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lvl="2"/>
            <a:r>
              <a:rPr lang="en-US" sz="2000" dirty="0">
                <a:latin typeface="Verdana" charset="0"/>
              </a:rPr>
              <a:t>One hour clamp time!</a:t>
            </a:r>
            <a:endParaRPr lang="en-US" sz="20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lvl="2"/>
            <a:r>
              <a:rPr lang="en-US" sz="2000" dirty="0">
                <a:latin typeface="Verdana" charset="0"/>
              </a:rPr>
              <a:t>Cleans up with water.</a:t>
            </a:r>
            <a:endParaRPr lang="en-US" sz="20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lvl="2"/>
            <a:r>
              <a:rPr lang="en-US" sz="2000" dirty="0">
                <a:latin typeface="Verdana" charset="0"/>
              </a:rPr>
              <a:t>Does not foam.</a:t>
            </a:r>
          </a:p>
          <a:p>
            <a:pPr lvl="2"/>
            <a:r>
              <a:rPr lang="en-US" sz="2000" dirty="0">
                <a:latin typeface="Verdana" charset="0"/>
              </a:rPr>
              <a:t>Superior waterproof</a:t>
            </a:r>
            <a:endParaRPr lang="en-US" dirty="0">
              <a:latin typeface="Verdan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Glue and their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Glue Stick-</a:t>
            </a:r>
          </a:p>
          <a:p>
            <a:r>
              <a:rPr lang="en-US" sz="2800" dirty="0" err="1" smtClean="0"/>
              <a:t>Elmers</a:t>
            </a:r>
            <a:r>
              <a:rPr lang="en-US" sz="2800" dirty="0" smtClean="0"/>
              <a:t> Glue-</a:t>
            </a:r>
          </a:p>
          <a:p>
            <a:r>
              <a:rPr lang="en-US" sz="3600" dirty="0" smtClean="0"/>
              <a:t>Wood Glue-</a:t>
            </a:r>
          </a:p>
          <a:p>
            <a:r>
              <a:rPr lang="en-US" sz="2800" dirty="0" smtClean="0"/>
              <a:t>Hot Glue-</a:t>
            </a:r>
          </a:p>
          <a:p>
            <a:r>
              <a:rPr lang="en-US" sz="2800" dirty="0" smtClean="0"/>
              <a:t>Crazy Glue-</a:t>
            </a:r>
            <a:endParaRPr lang="en-US" sz="2800" dirty="0"/>
          </a:p>
        </p:txBody>
      </p:sp>
      <p:pic>
        <p:nvPicPr>
          <p:cNvPr id="2050" name="Picture 2" descr="Image result for glue sti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3" y="1349230"/>
            <a:ext cx="1589520" cy="15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mer's Glue, 7 5/8 oz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33" y="1101435"/>
            <a:ext cx="2085109" cy="20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ot glue gu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21" y="4544287"/>
            <a:ext cx="2216727" cy="2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razy Glue Maximum Bond Krazy Glue, Precision Tip, 0.18 Oz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19" y="226954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lmer's Carpenters Non-Toxic Interior Wood Glue, 8 oz Bottl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72" y="3186544"/>
            <a:ext cx="2303419" cy="21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 use Yellow Glue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844863" y="1467154"/>
            <a:ext cx="81329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r>
              <a:rPr lang="en-US" sz="2800" dirty="0">
                <a:latin typeface="Verdana" charset="0"/>
              </a:rPr>
              <a:t>Stronger, safer, easier to clean up and </a:t>
            </a:r>
            <a:r>
              <a:rPr lang="en-US" sz="2800" b="1" dirty="0">
                <a:latin typeface="Arial" charset="0"/>
              </a:rPr>
              <a:t>less expensive</a:t>
            </a:r>
            <a:r>
              <a:rPr lang="en-US" sz="2800" dirty="0">
                <a:latin typeface="Verdana" charset="0"/>
              </a:rPr>
              <a:t> than polyurethane glues</a:t>
            </a:r>
            <a:r>
              <a:rPr lang="en-US" sz="2800" dirty="0" smtClean="0">
                <a:latin typeface="Verdana" charset="0"/>
              </a:rPr>
              <a:t>.(gorilla glue)</a:t>
            </a:r>
            <a:endParaRPr lang="en-US" sz="28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>
                <a:latin typeface="Verdana" charset="0"/>
              </a:rPr>
              <a:t>Allows </a:t>
            </a:r>
            <a:r>
              <a:rPr lang="en-US" sz="2800" smtClean="0">
                <a:latin typeface="Verdana" charset="0"/>
              </a:rPr>
              <a:t>five (5) </a:t>
            </a:r>
            <a:r>
              <a:rPr lang="en-US" sz="2800" dirty="0">
                <a:latin typeface="Verdana" charset="0"/>
              </a:rPr>
              <a:t>minutes of open time and has an application temperature as low as 47 degrees F.</a:t>
            </a:r>
            <a:endParaRPr lang="en-US" sz="28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latin typeface="Verdana" charset="0"/>
              </a:rPr>
              <a:t>Less hours for </a:t>
            </a:r>
            <a:r>
              <a:rPr lang="en-US" sz="2800" dirty="0">
                <a:latin typeface="Verdana" charset="0"/>
              </a:rPr>
              <a:t>clamp time!</a:t>
            </a:r>
            <a:endParaRPr lang="en-US" sz="28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>
                <a:latin typeface="Verdana" charset="0"/>
              </a:rPr>
              <a:t>Cleans up with water.</a:t>
            </a:r>
            <a:endParaRPr lang="en-US" sz="28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>
                <a:latin typeface="Verdana" charset="0"/>
              </a:rPr>
              <a:t>Does not foam.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latin typeface="Verdana" charset="0"/>
              </a:rPr>
              <a:t>Water-resistant when dried</a:t>
            </a:r>
            <a:endParaRPr lang="en-US" sz="2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30165"/>
            <a:ext cx="7556313" cy="4144963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>
                <a:solidFill>
                  <a:srgbClr val="804000"/>
                </a:solidFill>
                <a:latin typeface="Arial" charset="0"/>
              </a:rPr>
              <a:t>Yellow </a:t>
            </a:r>
            <a:r>
              <a:rPr lang="en-US" sz="2600" b="1" dirty="0">
                <a:solidFill>
                  <a:srgbClr val="804000"/>
                </a:solidFill>
                <a:latin typeface="Arial" charset="0"/>
              </a:rPr>
              <a:t>glue</a:t>
            </a:r>
            <a:r>
              <a:rPr lang="en-US" sz="2600" b="1" dirty="0">
                <a:latin typeface="Arial" charset="0"/>
              </a:rPr>
              <a:t> (aliphatic resin or </a:t>
            </a:r>
            <a:r>
              <a:rPr lang="en-US" sz="1800" b="1" dirty="0">
                <a:latin typeface="Arial" charset="0"/>
              </a:rPr>
              <a:t>carpenters' glue):</a:t>
            </a:r>
            <a:r>
              <a:rPr lang="en-US" dirty="0">
                <a:latin typeface="Arial" charset="0"/>
              </a:rPr>
              <a:t> </a:t>
            </a:r>
          </a:p>
          <a:p>
            <a:r>
              <a:rPr lang="en-US" dirty="0">
                <a:latin typeface="Arial" charset="0"/>
              </a:rPr>
              <a:t>Aliphatic resin glue is a yellow liquid, usually sold in plastic squeeze bottles and often labeled as carpenters' glue.</a:t>
            </a:r>
          </a:p>
          <a:p>
            <a:r>
              <a:rPr lang="en-US" dirty="0">
                <a:latin typeface="Arial" charset="0"/>
              </a:rPr>
              <a:t>Yellow glue is very similar to white glue but forms a slightly stronger bond.</a:t>
            </a:r>
          </a:p>
          <a:p>
            <a:r>
              <a:rPr lang="en-US" dirty="0">
                <a:latin typeface="Arial" charset="0"/>
              </a:rPr>
              <a:t>It is also slightly more water resistant than white glue.</a:t>
            </a:r>
          </a:p>
          <a:p>
            <a:r>
              <a:rPr lang="en-US" dirty="0">
                <a:latin typeface="Arial" charset="0"/>
              </a:rPr>
              <a:t>Clamping is required for about 30 minutes until the glue sets; curing time is 12 to 18 hours.</a:t>
            </a:r>
          </a:p>
          <a:p>
            <a:r>
              <a:rPr lang="en-US" dirty="0">
                <a:latin typeface="Arial" charset="0"/>
              </a:rPr>
              <a:t>Yellow glue dries clear but does not accept wood stains.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dirty="0" smtClean="0">
                <a:latin typeface="Verdana" charset="0"/>
              </a:rPr>
              <a:t>inconsistent </a:t>
            </a:r>
            <a:r>
              <a:rPr lang="en-US" dirty="0">
                <a:latin typeface="Verdana" charset="0"/>
              </a:rPr>
              <a:t>glue coverage.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dirty="0" smtClean="0">
                <a:latin typeface="Verdana" charset="0"/>
              </a:rPr>
              <a:t>different </a:t>
            </a:r>
            <a:r>
              <a:rPr lang="en-US" dirty="0">
                <a:latin typeface="Verdana" charset="0"/>
              </a:rPr>
              <a:t>wood species absorb glue at different rates. 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dirty="0" smtClean="0">
                <a:latin typeface="Verdana" charset="0"/>
              </a:rPr>
              <a:t>varying </a:t>
            </a:r>
            <a:r>
              <a:rPr lang="en-US" dirty="0">
                <a:latin typeface="Verdana" charset="0"/>
              </a:rPr>
              <a:t>absorption rates.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dirty="0" smtClean="0">
                <a:latin typeface="Verdana" charset="0"/>
              </a:rPr>
              <a:t>Hardwoods and softwoods will require different amounts of glue</a:t>
            </a:r>
            <a:endParaRPr lang="en-US" dirty="0">
              <a:latin typeface="Verdan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1562</TotalTime>
  <Words>429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Advantage</vt:lpstr>
      <vt:lpstr>Mechanical &amp; Chemical Bonding</vt:lpstr>
      <vt:lpstr>What is Bonding?</vt:lpstr>
      <vt:lpstr>Types:</vt:lpstr>
      <vt:lpstr>Mechanical Fasteners</vt:lpstr>
      <vt:lpstr>Why Choose a Chemical Bond</vt:lpstr>
      <vt:lpstr>Types of Glue and their uses</vt:lpstr>
      <vt:lpstr>Why to use Yellow Glue</vt:lpstr>
      <vt:lpstr>Chemical Bonds</vt:lpstr>
      <vt:lpstr>Gluing Issues</vt:lpstr>
      <vt:lpstr>Chemical reaction</vt:lpstr>
      <vt:lpstr>Testing the strength of the Bond</vt:lpstr>
      <vt:lpstr>Clamping Techniques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&amp; Chemical Bonding</dc:title>
  <dc:creator>jim byrne</dc:creator>
  <cp:lastModifiedBy>Sachem Central School District</cp:lastModifiedBy>
  <cp:revision>23</cp:revision>
  <dcterms:created xsi:type="dcterms:W3CDTF">2016-09-19T23:32:50Z</dcterms:created>
  <dcterms:modified xsi:type="dcterms:W3CDTF">2016-09-22T11:08:29Z</dcterms:modified>
</cp:coreProperties>
</file>