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6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7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8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8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9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2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3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0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F513-C3E3-5A4C-9DF6-3677A16E04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BB52-99D6-6A40-BD75-4A44ACA9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2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00" y="505488"/>
            <a:ext cx="8577384" cy="181958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Footing and Foundation: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2769" y="2346514"/>
            <a:ext cx="7053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a footing?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1539" y="3124585"/>
            <a:ext cx="572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A footing </a:t>
            </a:r>
            <a:r>
              <a:rPr lang="en-US" dirty="0" smtClean="0"/>
              <a:t>is made of cement and is designed to spread out live and dead loads.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9538" y="3849081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do we need a footing?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305538" y="4586517"/>
            <a:ext cx="5470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stops the building from </a:t>
            </a:r>
            <a:r>
              <a:rPr lang="en-US" b="1" dirty="0" smtClean="0">
                <a:solidFill>
                  <a:srgbClr val="660066"/>
                </a:solidFill>
              </a:rPr>
              <a:t>sinking and/or settling </a:t>
            </a:r>
            <a:r>
              <a:rPr lang="en-US" dirty="0" smtClean="0"/>
              <a:t>into the ground.  Building will be lopsided</a:t>
            </a:r>
          </a:p>
          <a:p>
            <a:r>
              <a:rPr lang="en-US" dirty="0"/>
              <a:t>	</a:t>
            </a:r>
            <a:r>
              <a:rPr lang="en-US" dirty="0" smtClean="0"/>
              <a:t>Leaning tower of 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69203" y="4275884"/>
            <a:ext cx="5828323" cy="5470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710082" y="4501662"/>
            <a:ext cx="328356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6933559" y="4501662"/>
            <a:ext cx="328356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3068851" y="4364024"/>
            <a:ext cx="328356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7668204" y="4415692"/>
            <a:ext cx="328356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36912" y="4415693"/>
            <a:ext cx="328356" cy="133730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328603" y="4455639"/>
            <a:ext cx="394027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59619" y="4501662"/>
            <a:ext cx="394027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37280" y="4583724"/>
            <a:ext cx="394027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241158" y="4395286"/>
            <a:ext cx="394027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969203" y="4275884"/>
            <a:ext cx="0" cy="547078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29921" y="37357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49798" y="310692"/>
            <a:ext cx="1977292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1590661" y="2181133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192076" y="3173687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2036137" y="2841533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317491" y="1980968"/>
            <a:ext cx="199726" cy="932304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356199" y="2436690"/>
            <a:ext cx="239672" cy="1101812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528506" y="2968136"/>
            <a:ext cx="239672" cy="1101812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1317123" y="1599481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2314587" y="1239274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1317123" y="625871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836411" y="1133329"/>
            <a:ext cx="199726" cy="932304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596241" y="413982"/>
            <a:ext cx="199726" cy="932304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595871" y="840184"/>
            <a:ext cx="440266" cy="0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000357" y="62210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820234" y="4851456"/>
            <a:ext cx="1977292" cy="1758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" name="Isosceles Triangle 47"/>
          <p:cNvSpPr/>
          <p:nvPr/>
        </p:nvSpPr>
        <p:spPr>
          <a:xfrm>
            <a:off x="7461097" y="5054657"/>
            <a:ext cx="199726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7062512" y="6047211"/>
            <a:ext cx="199726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>
            <a:off x="7906573" y="5715057"/>
            <a:ext cx="199726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187927" y="4968687"/>
            <a:ext cx="199726" cy="429847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226635" y="5515765"/>
            <a:ext cx="239672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398942" y="6047211"/>
            <a:ext cx="239672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4110" y="4839733"/>
            <a:ext cx="3868616" cy="1758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664972" y="5042934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2888449" y="5042934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2001402" y="5371180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>
            <a:off x="266387" y="6035488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1110448" y="5703334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/>
          <p:cNvSpPr/>
          <p:nvPr/>
        </p:nvSpPr>
        <p:spPr>
          <a:xfrm>
            <a:off x="2392171" y="5912396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391802" y="4956964"/>
            <a:ext cx="390769" cy="429847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013494" y="5640811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30510" y="5504042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392171" y="5124996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602817" y="6035488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782571" y="4839733"/>
            <a:ext cx="609600" cy="33941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 flipH="1" flipV="1">
            <a:off x="2001402" y="0"/>
            <a:ext cx="34735" cy="84018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3068851" y="310692"/>
            <a:ext cx="3532087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Foundation 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System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64972" y="840184"/>
            <a:ext cx="284826" cy="398277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ine Callout 3 (Accent Bar) 78"/>
          <p:cNvSpPr/>
          <p:nvPr/>
        </p:nvSpPr>
        <p:spPr>
          <a:xfrm>
            <a:off x="3853646" y="3173687"/>
            <a:ext cx="3208866" cy="720415"/>
          </a:xfrm>
          <a:prstGeom prst="accentCallout3">
            <a:avLst>
              <a:gd name="adj1" fmla="val 21462"/>
              <a:gd name="adj2" fmla="val 14805"/>
              <a:gd name="adj3" fmla="val 18750"/>
              <a:gd name="adj4" fmla="val -16667"/>
              <a:gd name="adj5" fmla="val 148818"/>
              <a:gd name="adj6" fmla="val -28236"/>
              <a:gd name="adj7" fmla="val 104827"/>
              <a:gd name="adj8" fmla="val 14196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½’ x 4”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466307" y="310692"/>
            <a:ext cx="534050" cy="4302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6856132" y="510747"/>
            <a:ext cx="17720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Lally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algn="ctr"/>
            <a:r>
              <a:rPr lang="en-US" sz="2800" dirty="0" smtClean="0"/>
              <a:t>Column</a:t>
            </a:r>
          </a:p>
          <a:p>
            <a:pPr algn="ctr"/>
            <a:r>
              <a:rPr lang="en-US" sz="2800" dirty="0" smtClean="0"/>
              <a:t>4” </a:t>
            </a:r>
            <a:r>
              <a:rPr lang="en-US" sz="2800" dirty="0" err="1" smtClean="0"/>
              <a:t>Dia</a:t>
            </a:r>
            <a:r>
              <a:rPr lang="en-US" sz="2800" dirty="0" smtClean="0"/>
              <a:t> Hollow</a:t>
            </a:r>
          </a:p>
        </p:txBody>
      </p:sp>
    </p:spTree>
    <p:extLst>
      <p:ext uri="{BB962C8B-B14F-4D97-AF65-F5344CB8AC3E}">
        <p14:creationId xmlns:p14="http://schemas.microsoft.com/office/powerpoint/2010/main" val="10708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9203" y="4490802"/>
            <a:ext cx="5828323" cy="5470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710082" y="4716580"/>
            <a:ext cx="328356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6933559" y="4716580"/>
            <a:ext cx="328356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068851" y="4578942"/>
            <a:ext cx="328356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7668204" y="4630610"/>
            <a:ext cx="328356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36912" y="4630611"/>
            <a:ext cx="328356" cy="133730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328603" y="4670557"/>
            <a:ext cx="394027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59619" y="4716580"/>
            <a:ext cx="394027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437280" y="4798642"/>
            <a:ext cx="394027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41158" y="4610204"/>
            <a:ext cx="394027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969203" y="4490802"/>
            <a:ext cx="0" cy="547078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29921" y="3950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49798" y="525610"/>
            <a:ext cx="1977292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1590661" y="2396051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1192076" y="3388605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2036137" y="3056451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317491" y="2195886"/>
            <a:ext cx="199726" cy="932304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356199" y="2651608"/>
            <a:ext cx="239672" cy="1101812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528506" y="3183054"/>
            <a:ext cx="239672" cy="1101812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1317123" y="1814399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2314587" y="1454192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1317123" y="840789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836411" y="1348247"/>
            <a:ext cx="199726" cy="932304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596241" y="628900"/>
            <a:ext cx="199726" cy="932304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595871" y="1055102"/>
            <a:ext cx="440266" cy="0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00357" y="64359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820234" y="5066374"/>
            <a:ext cx="1977292" cy="1758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7461097" y="5269575"/>
            <a:ext cx="199726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7062512" y="6262129"/>
            <a:ext cx="199726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7906573" y="5929975"/>
            <a:ext cx="199726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187927" y="5183605"/>
            <a:ext cx="199726" cy="429847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226635" y="5730683"/>
            <a:ext cx="239672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398942" y="6262129"/>
            <a:ext cx="239672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664972" y="5257852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2888449" y="5257852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2001402" y="5586098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1110448" y="5918252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2392171" y="6127314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391802" y="5171882"/>
            <a:ext cx="390769" cy="429847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013494" y="5855729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30510" y="5504042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392171" y="5339914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602817" y="6250406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782571" y="5054651"/>
            <a:ext cx="609600" cy="33941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64972" y="1055102"/>
            <a:ext cx="284826" cy="398277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466307" y="427920"/>
            <a:ext cx="534050" cy="50258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358" y="5050747"/>
            <a:ext cx="3868616" cy="1758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" name="Isosceles Triangle 53"/>
          <p:cNvSpPr/>
          <p:nvPr/>
        </p:nvSpPr>
        <p:spPr>
          <a:xfrm>
            <a:off x="739220" y="5273486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/>
          <p:cNvSpPr/>
          <p:nvPr/>
        </p:nvSpPr>
        <p:spPr>
          <a:xfrm>
            <a:off x="2962697" y="5273486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/>
          <p:cNvSpPr/>
          <p:nvPr/>
        </p:nvSpPr>
        <p:spPr>
          <a:xfrm>
            <a:off x="2075650" y="5601732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340635" y="6051122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/>
          <p:cNvSpPr/>
          <p:nvPr/>
        </p:nvSpPr>
        <p:spPr>
          <a:xfrm>
            <a:off x="1184696" y="5933886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2466419" y="6142948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466050" y="5187516"/>
            <a:ext cx="390769" cy="429847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087742" y="5871363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04758" y="5734594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466419" y="5355548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677065" y="6266040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856819" y="5070285"/>
            <a:ext cx="609600" cy="33941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036137" y="0"/>
            <a:ext cx="0" cy="1055102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49798" y="525610"/>
            <a:ext cx="1907390" cy="0"/>
          </a:xfrm>
          <a:prstGeom prst="line">
            <a:avLst/>
          </a:prstGeom>
          <a:ln w="762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119010" y="1058736"/>
            <a:ext cx="2083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Sill Sealer: Cement does not lay completely smooth. Sill Sealer Foam fills the voids</a:t>
            </a:r>
            <a:endParaRPr lang="en-US" sz="2000" dirty="0">
              <a:solidFill>
                <a:srgbClr val="660066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755517" y="427920"/>
            <a:ext cx="2348522" cy="0"/>
          </a:xfrm>
          <a:prstGeom prst="line">
            <a:avLst/>
          </a:prstGeom>
          <a:ln w="76200" cmpd="sng"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087742" y="427920"/>
            <a:ext cx="765904" cy="454974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0" y="427920"/>
            <a:ext cx="739220" cy="454974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765268" y="1348247"/>
            <a:ext cx="16958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Termite Shield:</a:t>
            </a:r>
          </a:p>
          <a:p>
            <a:r>
              <a:rPr lang="en-US" sz="2000" dirty="0" smtClean="0"/>
              <a:t>Keeps termites from destroying your structure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055741" y="117228"/>
            <a:ext cx="6940819" cy="254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8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0" grpId="0"/>
      <p:bldP spid="77" grpId="0"/>
      <p:bldP spid="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60056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do you do when you are stuck in the sand?</a:t>
            </a:r>
          </a:p>
          <a:p>
            <a:pPr lvl="1"/>
            <a:r>
              <a:rPr lang="en-US" dirty="0" smtClean="0"/>
              <a:t>Deflate the tires to get a wider tread pattern which will stop you from sinking into the sand</a:t>
            </a:r>
          </a:p>
          <a:p>
            <a:pPr marL="457200" lvl="1" indent="0">
              <a:buNone/>
            </a:pPr>
            <a:r>
              <a:rPr lang="en-US" dirty="0" smtClean="0"/>
              <a:t>RACECAR make the track width left to right the widest possible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49181"/>
            <a:ext cx="80224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Anyone go OFF-ROADING?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964" y="3514968"/>
            <a:ext cx="3920881" cy="293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5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76"/>
            <a:ext cx="8229600" cy="1143000"/>
          </a:xfrm>
        </p:spPr>
        <p:txBody>
          <a:bodyPr/>
          <a:lstStyle/>
          <a:p>
            <a:r>
              <a:rPr lang="en-US" dirty="0" smtClean="0"/>
              <a:t>Footing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3176"/>
            <a:ext cx="8229600" cy="4525963"/>
          </a:xfrm>
        </p:spPr>
        <p:txBody>
          <a:bodyPr/>
          <a:lstStyle/>
          <a:p>
            <a:r>
              <a:rPr lang="en-US" dirty="0" smtClean="0"/>
              <a:t>The footing on most homes is 8” x 16” Standard Size.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34308" y="2696307"/>
            <a:ext cx="3868616" cy="1758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575170" y="2899508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798647" y="2899508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911600" y="3227754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176585" y="3892062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3020646" y="3559908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4302369" y="3768970"/>
            <a:ext cx="390769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302000" y="2813538"/>
            <a:ext cx="390769" cy="429847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23692" y="3497385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340708" y="3360616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02369" y="2981570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513015" y="3892062"/>
            <a:ext cx="468923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3846" y="3035720"/>
            <a:ext cx="918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8”</a:t>
            </a:r>
            <a:endParaRPr lang="en-US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3020646" y="4923692"/>
            <a:ext cx="2371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16”</a:t>
            </a:r>
            <a:endParaRPr lang="en-US" sz="5400" dirty="0"/>
          </a:p>
        </p:txBody>
      </p:sp>
      <p:sp>
        <p:nvSpPr>
          <p:cNvPr id="20" name="Rectangle 19"/>
          <p:cNvSpPr/>
          <p:nvPr/>
        </p:nvSpPr>
        <p:spPr>
          <a:xfrm>
            <a:off x="3692769" y="2696307"/>
            <a:ext cx="609600" cy="33941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ne Callout 1 (Border and Accent Bar) 21"/>
          <p:cNvSpPr/>
          <p:nvPr/>
        </p:nvSpPr>
        <p:spPr>
          <a:xfrm>
            <a:off x="5802924" y="5241329"/>
            <a:ext cx="2344614" cy="1211386"/>
          </a:xfrm>
          <a:prstGeom prst="accentBorderCallout1">
            <a:avLst>
              <a:gd name="adj1" fmla="val 18750"/>
              <a:gd name="adj2" fmla="val -8333"/>
              <a:gd name="adj3" fmla="val -71371"/>
              <a:gd name="adj4" fmla="val -46666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Footing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Line Callout 2 (Border and Accent Bar) 22"/>
          <p:cNvSpPr/>
          <p:nvPr/>
        </p:nvSpPr>
        <p:spPr>
          <a:xfrm>
            <a:off x="6150707" y="2342235"/>
            <a:ext cx="2536093" cy="1278669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211"/>
              <a:gd name="adj6" fmla="val -67124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Keyway</a:t>
            </a:r>
          </a:p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1” x 2”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62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Similar </a:t>
            </a:r>
            <a:r>
              <a:rPr lang="en-US" dirty="0" smtClean="0"/>
              <a:t>to a footing due to load bearing abilities</a:t>
            </a:r>
          </a:p>
          <a:p>
            <a:pPr lvl="1"/>
            <a:r>
              <a:rPr lang="en-US" dirty="0" smtClean="0"/>
              <a:t>Who has a basement?</a:t>
            </a:r>
          </a:p>
          <a:p>
            <a:pPr lvl="2"/>
            <a:r>
              <a:rPr lang="en-US" dirty="0" smtClean="0"/>
              <a:t>ARE THERE COLUMS IN THE ROOM</a:t>
            </a:r>
          </a:p>
          <a:p>
            <a:pPr marL="914400" lvl="2" indent="0">
              <a:buNone/>
            </a:pPr>
            <a:r>
              <a:rPr lang="en-US" dirty="0" smtClean="0"/>
              <a:t>PIERS SUPPORT THE LOAD WHERE THE FOUNDATION Is NOT DIRECTLY UNDER THE STRUCTURE</a:t>
            </a:r>
          </a:p>
          <a:p>
            <a:pPr marL="914400" lvl="2" indent="0">
              <a:buNone/>
            </a:pPr>
            <a:r>
              <a:rPr lang="en-US" dirty="0" smtClean="0"/>
              <a:t>BASEMENT IN THE CENTER</a:t>
            </a:r>
          </a:p>
          <a:p>
            <a:pPr marL="914400" lvl="2" indent="0">
              <a:buNone/>
            </a:pPr>
            <a:r>
              <a:rPr lang="en-US" dirty="0" smtClean="0"/>
              <a:t>DECKS OUTSIDE</a:t>
            </a:r>
          </a:p>
        </p:txBody>
      </p:sp>
    </p:spTree>
    <p:extLst>
      <p:ext uri="{BB962C8B-B14F-4D97-AF65-F5344CB8AC3E}">
        <p14:creationId xmlns:p14="http://schemas.microsoft.com/office/powerpoint/2010/main" val="13967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PIER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799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PIERS MEASURE</a:t>
            </a:r>
          </a:p>
          <a:p>
            <a:r>
              <a:rPr lang="en-US" dirty="0" smtClean="0"/>
              <a:t>8” X 2’ X 2’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Notice it is the same height as the Footing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44462" y="50018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64339" y="3632255"/>
            <a:ext cx="1977292" cy="1758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505202" y="3835456"/>
            <a:ext cx="199726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3106617" y="4828010"/>
            <a:ext cx="199726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3950678" y="4495856"/>
            <a:ext cx="199726" cy="33215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32032" y="3749486"/>
            <a:ext cx="199726" cy="429847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270740" y="4296564"/>
            <a:ext cx="239672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443047" y="4828010"/>
            <a:ext cx="239672" cy="508000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82615" y="3835456"/>
            <a:ext cx="957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8”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560342" y="5802923"/>
            <a:ext cx="1180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74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Cement Structure the house or building is attached too.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90565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Foundation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6923" y="3302000"/>
            <a:ext cx="7307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you have a basement, the cement wall you see is the foundation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6923" y="4493846"/>
            <a:ext cx="7307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do we attach the wooden structure to a cement structure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87231" y="5373077"/>
            <a:ext cx="654538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Construction working use a ANCHOR bolt to attach the two pieces together 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ANCHOR BOLT Is 3/8” x 6”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52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4462" y="50252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64339" y="1600200"/>
            <a:ext cx="1977292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505202" y="3470641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106617" y="4463195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950678" y="4131041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232032" y="3270476"/>
            <a:ext cx="199726" cy="932304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270740" y="3726198"/>
            <a:ext cx="239672" cy="1101812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43047" y="4257644"/>
            <a:ext cx="239672" cy="1101812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231664" y="2888989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229128" y="2528782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3231664" y="1915379"/>
            <a:ext cx="199726" cy="7204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750952" y="2422837"/>
            <a:ext cx="199726" cy="932304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510782" y="1703490"/>
            <a:ext cx="199726" cy="932304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950678" y="937846"/>
            <a:ext cx="0" cy="1191846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510412" y="2129692"/>
            <a:ext cx="440266" cy="0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53405" y="48571"/>
            <a:ext cx="6993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Foundation Dimensions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36617" y="3147739"/>
            <a:ext cx="127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3’</a:t>
            </a:r>
            <a:endParaRPr lang="en-US" sz="5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83206" y="6126163"/>
            <a:ext cx="1122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8”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1600200"/>
            <a:ext cx="353646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Notice:  Foundation wall thickness is related to the thickness of the footing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158155" y="3310853"/>
            <a:ext cx="384907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Foundation is 8” wide</a:t>
            </a:r>
          </a:p>
          <a:p>
            <a:r>
              <a:rPr lang="en-US" sz="2400" dirty="0" smtClean="0"/>
              <a:t>Footing is 8” Tall and 16” wide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80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Basement floor</a:t>
            </a:r>
          </a:p>
          <a:p>
            <a:r>
              <a:rPr lang="en-US" dirty="0" smtClean="0"/>
              <a:t>Solid slab no basement</a:t>
            </a:r>
          </a:p>
          <a:p>
            <a:r>
              <a:rPr lang="en-US" dirty="0" smtClean="0"/>
              <a:t>Garage Floor</a:t>
            </a:r>
          </a:p>
          <a:p>
            <a:pPr lvl="1"/>
            <a:r>
              <a:rPr lang="en-US" dirty="0" smtClean="0"/>
              <a:t>Minimum 4” thick</a:t>
            </a:r>
          </a:p>
          <a:p>
            <a:pPr lvl="1"/>
            <a:r>
              <a:rPr lang="en-US" dirty="0" smtClean="0"/>
              <a:t>On top of Footing and Piers</a:t>
            </a:r>
          </a:p>
          <a:p>
            <a:pPr lvl="1"/>
            <a:r>
              <a:rPr lang="en-US" dirty="0" smtClean="0"/>
              <a:t>Does Concrete expand and contract?</a:t>
            </a:r>
          </a:p>
          <a:p>
            <a:pPr lvl="2"/>
            <a:r>
              <a:rPr lang="en-US" dirty="0" smtClean="0"/>
              <a:t>Porous water is absorbed and can freeze and crack the cement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68720"/>
            <a:ext cx="76512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Cement Slab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560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14923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Cement Slab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4292" y="2673730"/>
            <a:ext cx="6936154" cy="5470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2575170" y="2899508"/>
            <a:ext cx="390769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798647" y="2899508"/>
            <a:ext cx="390769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7233139" y="2874760"/>
            <a:ext cx="390769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933939" y="2761870"/>
            <a:ext cx="390769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533292" y="2813538"/>
            <a:ext cx="390769" cy="1033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02000" y="2813539"/>
            <a:ext cx="390769" cy="133730"/>
          </a:xfrm>
          <a:custGeom>
            <a:avLst/>
            <a:gdLst>
              <a:gd name="connsiteX0" fmla="*/ 234462 w 390769"/>
              <a:gd name="connsiteY0" fmla="*/ 429847 h 429847"/>
              <a:gd name="connsiteX1" fmla="*/ 293077 w 390769"/>
              <a:gd name="connsiteY1" fmla="*/ 312616 h 429847"/>
              <a:gd name="connsiteX2" fmla="*/ 351692 w 390769"/>
              <a:gd name="connsiteY2" fmla="*/ 273539 h 429847"/>
              <a:gd name="connsiteX3" fmla="*/ 371231 w 390769"/>
              <a:gd name="connsiteY3" fmla="*/ 195385 h 429847"/>
              <a:gd name="connsiteX4" fmla="*/ 390769 w 390769"/>
              <a:gd name="connsiteY4" fmla="*/ 136770 h 429847"/>
              <a:gd name="connsiteX5" fmla="*/ 351692 w 390769"/>
              <a:gd name="connsiteY5" fmla="*/ 58616 h 429847"/>
              <a:gd name="connsiteX6" fmla="*/ 214923 w 390769"/>
              <a:gd name="connsiteY6" fmla="*/ 0 h 429847"/>
              <a:gd name="connsiteX7" fmla="*/ 156308 w 390769"/>
              <a:gd name="connsiteY7" fmla="*/ 19539 h 429847"/>
              <a:gd name="connsiteX8" fmla="*/ 117231 w 390769"/>
              <a:gd name="connsiteY8" fmla="*/ 293077 h 429847"/>
              <a:gd name="connsiteX9" fmla="*/ 0 w 390769"/>
              <a:gd name="connsiteY9" fmla="*/ 31261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69" h="429847">
                <a:moveTo>
                  <a:pt x="234462" y="429847"/>
                </a:moveTo>
                <a:cubicBezTo>
                  <a:pt x="254000" y="390770"/>
                  <a:pt x="266864" y="347568"/>
                  <a:pt x="293077" y="312616"/>
                </a:cubicBezTo>
                <a:cubicBezTo>
                  <a:pt x="307166" y="293830"/>
                  <a:pt x="338666" y="293077"/>
                  <a:pt x="351692" y="273539"/>
                </a:cubicBezTo>
                <a:cubicBezTo>
                  <a:pt x="366587" y="251196"/>
                  <a:pt x="363854" y="221205"/>
                  <a:pt x="371231" y="195385"/>
                </a:cubicBezTo>
                <a:cubicBezTo>
                  <a:pt x="376889" y="175582"/>
                  <a:pt x="384256" y="156308"/>
                  <a:pt x="390769" y="136770"/>
                </a:cubicBezTo>
                <a:cubicBezTo>
                  <a:pt x="377743" y="110719"/>
                  <a:pt x="370338" y="80991"/>
                  <a:pt x="351692" y="58616"/>
                </a:cubicBezTo>
                <a:cubicBezTo>
                  <a:pt x="316184" y="16006"/>
                  <a:pt x="263883" y="12240"/>
                  <a:pt x="214923" y="0"/>
                </a:cubicBezTo>
                <a:cubicBezTo>
                  <a:pt x="195385" y="6513"/>
                  <a:pt x="162821" y="1"/>
                  <a:pt x="156308" y="19539"/>
                </a:cubicBezTo>
                <a:cubicBezTo>
                  <a:pt x="127182" y="106918"/>
                  <a:pt x="204609" y="263950"/>
                  <a:pt x="117231" y="293077"/>
                </a:cubicBezTo>
                <a:cubicBezTo>
                  <a:pt x="40079" y="318795"/>
                  <a:pt x="79211" y="312616"/>
                  <a:pt x="0" y="3126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193692" y="2853485"/>
            <a:ext cx="468923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324708" y="2899508"/>
            <a:ext cx="468923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302369" y="2981570"/>
            <a:ext cx="468923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106247" y="2793132"/>
            <a:ext cx="468923" cy="158045"/>
          </a:xfrm>
          <a:custGeom>
            <a:avLst/>
            <a:gdLst>
              <a:gd name="connsiteX0" fmla="*/ 390770 w 468923"/>
              <a:gd name="connsiteY0" fmla="*/ 508000 h 508000"/>
              <a:gd name="connsiteX1" fmla="*/ 254000 w 468923"/>
              <a:gd name="connsiteY1" fmla="*/ 488461 h 508000"/>
              <a:gd name="connsiteX2" fmla="*/ 195385 w 468923"/>
              <a:gd name="connsiteY2" fmla="*/ 429846 h 508000"/>
              <a:gd name="connsiteX3" fmla="*/ 78154 w 468923"/>
              <a:gd name="connsiteY3" fmla="*/ 254000 h 508000"/>
              <a:gd name="connsiteX4" fmla="*/ 0 w 468923"/>
              <a:gd name="connsiteY4" fmla="*/ 117230 h 508000"/>
              <a:gd name="connsiteX5" fmla="*/ 58616 w 468923"/>
              <a:gd name="connsiteY5" fmla="*/ 19538 h 508000"/>
              <a:gd name="connsiteX6" fmla="*/ 117231 w 468923"/>
              <a:gd name="connsiteY6" fmla="*/ 0 h 508000"/>
              <a:gd name="connsiteX7" fmla="*/ 410308 w 468923"/>
              <a:gd name="connsiteY7" fmla="*/ 19538 h 508000"/>
              <a:gd name="connsiteX8" fmla="*/ 468923 w 468923"/>
              <a:gd name="connsiteY8" fmla="*/ 78153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923" h="508000">
                <a:moveTo>
                  <a:pt x="390770" y="508000"/>
                </a:moveTo>
                <a:cubicBezTo>
                  <a:pt x="345180" y="501487"/>
                  <a:pt x="296759" y="505565"/>
                  <a:pt x="254000" y="488461"/>
                </a:cubicBezTo>
                <a:cubicBezTo>
                  <a:pt x="228345" y="478199"/>
                  <a:pt x="213580" y="450641"/>
                  <a:pt x="195385" y="429846"/>
                </a:cubicBezTo>
                <a:cubicBezTo>
                  <a:pt x="82008" y="300271"/>
                  <a:pt x="147774" y="375835"/>
                  <a:pt x="78154" y="254000"/>
                </a:cubicBezTo>
                <a:cubicBezTo>
                  <a:pt x="-32307" y="60694"/>
                  <a:pt x="118080" y="353389"/>
                  <a:pt x="0" y="117230"/>
                </a:cubicBezTo>
                <a:cubicBezTo>
                  <a:pt x="19539" y="84666"/>
                  <a:pt x="31763" y="46391"/>
                  <a:pt x="58616" y="19538"/>
                </a:cubicBezTo>
                <a:cubicBezTo>
                  <a:pt x="73179" y="4975"/>
                  <a:pt x="96636" y="0"/>
                  <a:pt x="117231" y="0"/>
                </a:cubicBezTo>
                <a:cubicBezTo>
                  <a:pt x="215140" y="0"/>
                  <a:pt x="312616" y="13025"/>
                  <a:pt x="410308" y="19538"/>
                </a:cubicBezTo>
                <a:cubicBezTo>
                  <a:pt x="433965" y="90510"/>
                  <a:pt x="409251" y="78153"/>
                  <a:pt x="468923" y="7815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834292" y="2673730"/>
            <a:ext cx="0" cy="547078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Line Callout 2 (Border and Accent Bar) 21"/>
          <p:cNvSpPr/>
          <p:nvPr/>
        </p:nvSpPr>
        <p:spPr>
          <a:xfrm>
            <a:off x="6662615" y="4689231"/>
            <a:ext cx="1875693" cy="1191846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1926"/>
              <a:gd name="adj6" fmla="val -112292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Cement Slab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3" name="Line Callout 2 (Border and Accent Bar) 22"/>
          <p:cNvSpPr/>
          <p:nvPr/>
        </p:nvSpPr>
        <p:spPr>
          <a:xfrm>
            <a:off x="1242647" y="4962769"/>
            <a:ext cx="1977292" cy="91830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9627"/>
              <a:gd name="adj6" fmla="val -22951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Expansion Joint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Footing Dimensions</vt:lpstr>
      <vt:lpstr>Pier:</vt:lpstr>
      <vt:lpstr>PIER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byrne</dc:creator>
  <cp:lastModifiedBy>Sachem Central School District</cp:lastModifiedBy>
  <cp:revision>30</cp:revision>
  <dcterms:created xsi:type="dcterms:W3CDTF">2012-09-14T02:25:09Z</dcterms:created>
  <dcterms:modified xsi:type="dcterms:W3CDTF">2016-09-28T11:34:59Z</dcterms:modified>
</cp:coreProperties>
</file>