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3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9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3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3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3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9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3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8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9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8F28-9355-6342-A72E-8A7000FD10EF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FCBB-BB78-B141-BB8A-1F93263B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4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70184" y="3148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Safety Rules: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A.  Student conduct and attitude</a:t>
            </a:r>
          </a:p>
          <a:p>
            <a:pPr marL="0" indent="0">
              <a:buNone/>
            </a:pPr>
            <a:r>
              <a:rPr lang="en-US" sz="14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The Most important rule is A-B-C (ALWAYS BE CAREFUL) Most accidents    	are the result of carelessness</a:t>
            </a:r>
            <a:endParaRPr lang="en-US" sz="1400" b="1" dirty="0" smtClean="0">
              <a:solidFill>
                <a:srgbClr val="0D0D0D"/>
              </a:solidFill>
            </a:endParaRPr>
          </a:p>
          <a:p>
            <a:pPr>
              <a:buAutoNum type="arabicPeriod"/>
            </a:pPr>
            <a:r>
              <a:rPr lang="en-US" sz="1400" b="1" dirty="0" smtClean="0">
                <a:solidFill>
                  <a:srgbClr val="0D0D0D"/>
                </a:solidFill>
              </a:rPr>
              <a:t>Do not enter a shop or classroom if the teacher is not present.  Wait until the </a:t>
            </a:r>
            <a:r>
              <a:rPr lang="en-US" sz="1400" b="1" dirty="0" err="1" smtClean="0">
                <a:solidFill>
                  <a:srgbClr val="0D0D0D"/>
                </a:solidFill>
              </a:rPr>
              <a:t>tacher</a:t>
            </a:r>
            <a:r>
              <a:rPr lang="en-US" sz="1400" b="1" dirty="0" smtClean="0">
                <a:solidFill>
                  <a:srgbClr val="0D0D0D"/>
                </a:solidFill>
              </a:rPr>
              <a:t> arrives.  Upon entering a shop or classroom, go to your assigned seat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D0D0D"/>
                </a:solidFill>
              </a:rPr>
              <a:t>2.     Report all accidents to the instructor</a:t>
            </a:r>
          </a:p>
          <a:p>
            <a:pPr>
              <a:buAutoNum type="arabicPeriod" startAt="2"/>
            </a:pPr>
            <a:endParaRPr lang="en-US" sz="1400" b="1" dirty="0">
              <a:solidFill>
                <a:srgbClr val="0D0D0D"/>
              </a:solidFill>
            </a:endParaRPr>
          </a:p>
          <a:p>
            <a:pPr>
              <a:buAutoNum type="arabicPeriod" startAt="3"/>
            </a:pPr>
            <a:r>
              <a:rPr lang="en-US" sz="1400" b="1" dirty="0" smtClean="0">
                <a:solidFill>
                  <a:srgbClr val="0D0D0D"/>
                </a:solidFill>
              </a:rPr>
              <a:t>Follow the shop routine to maintain </a:t>
            </a:r>
            <a:r>
              <a:rPr lang="en-US" sz="1400" b="1" dirty="0" err="1" smtClean="0">
                <a:solidFill>
                  <a:srgbClr val="0D0D0D"/>
                </a:solidFill>
              </a:rPr>
              <a:t>arder</a:t>
            </a:r>
            <a:r>
              <a:rPr lang="en-US" sz="1400" b="1" dirty="0" smtClean="0">
                <a:solidFill>
                  <a:srgbClr val="0D0D0D"/>
                </a:solidFill>
              </a:rPr>
              <a:t> and safety</a:t>
            </a:r>
          </a:p>
          <a:p>
            <a:pPr>
              <a:buAutoNum type="arabicPeriod" startAt="3"/>
            </a:pPr>
            <a:endParaRPr lang="en-US" sz="1400" b="1" dirty="0">
              <a:solidFill>
                <a:srgbClr val="0D0D0D"/>
              </a:solidFill>
            </a:endParaRPr>
          </a:p>
          <a:p>
            <a:pPr>
              <a:buAutoNum type="arabicPeriod" startAt="4"/>
            </a:pPr>
            <a:r>
              <a:rPr lang="en-US" sz="1400" b="1" dirty="0" smtClean="0">
                <a:solidFill>
                  <a:srgbClr val="0D0D0D"/>
                </a:solidFill>
              </a:rPr>
              <a:t>Never lean on, sit on, tap on or otherwise tamper with a machine</a:t>
            </a:r>
          </a:p>
          <a:p>
            <a:pPr>
              <a:buAutoNum type="arabicPeriod" startAt="4"/>
            </a:pPr>
            <a:endParaRPr lang="en-US" sz="1400" b="1" dirty="0">
              <a:solidFill>
                <a:srgbClr val="0D0D0D"/>
              </a:solidFill>
            </a:endParaRPr>
          </a:p>
          <a:p>
            <a:pPr>
              <a:buAutoNum type="arabicPeriod" startAt="5"/>
            </a:pPr>
            <a:r>
              <a:rPr lang="en-US" sz="1400" b="1" dirty="0" smtClean="0">
                <a:solidFill>
                  <a:srgbClr val="0D0D0D"/>
                </a:solidFill>
              </a:rPr>
              <a:t>Use machines and tools only after you have learned safety precautions and be sure to use the correct method of operation.  When n doubt, ask the instructor</a:t>
            </a:r>
          </a:p>
          <a:p>
            <a:pPr>
              <a:buAutoNum type="arabicPeriod" startAt="5"/>
            </a:pPr>
            <a:endParaRPr lang="en-US" sz="1400" b="1" dirty="0">
              <a:solidFill>
                <a:srgbClr val="0D0D0D"/>
              </a:solidFill>
            </a:endParaRPr>
          </a:p>
          <a:p>
            <a:pPr>
              <a:buAutoNum type="arabicPeriod" startAt="6"/>
            </a:pPr>
            <a:r>
              <a:rPr lang="en-US" sz="1400" b="1" dirty="0" smtClean="0">
                <a:solidFill>
                  <a:srgbClr val="0D0D0D"/>
                </a:solidFill>
              </a:rPr>
              <a:t>Do not engage in horseplay or pushing in the shop because of the many sharp objects and moving machines</a:t>
            </a:r>
          </a:p>
          <a:p>
            <a:pPr>
              <a:buAutoNum type="arabicPeriod" startAt="6"/>
            </a:pPr>
            <a:endParaRPr lang="en-US" sz="1400" b="1" dirty="0">
              <a:solidFill>
                <a:srgbClr val="0D0D0D"/>
              </a:solidFill>
            </a:endParaRPr>
          </a:p>
          <a:p>
            <a:pPr>
              <a:buAutoNum type="arabicPeriod" startAt="7"/>
            </a:pPr>
            <a:r>
              <a:rPr lang="en-US" sz="1400" b="1" dirty="0" smtClean="0">
                <a:solidFill>
                  <a:srgbClr val="0D0D0D"/>
                </a:solidFill>
              </a:rPr>
              <a:t>Walk at all times, Never run or rush around in the shop because of the </a:t>
            </a:r>
            <a:r>
              <a:rPr lang="en-US" sz="1400" b="1" dirty="0" err="1" smtClean="0">
                <a:solidFill>
                  <a:srgbClr val="0D0D0D"/>
                </a:solidFill>
              </a:rPr>
              <a:t>dange</a:t>
            </a:r>
            <a:r>
              <a:rPr lang="en-US" sz="1400" b="1" dirty="0" smtClean="0">
                <a:solidFill>
                  <a:srgbClr val="0D0D0D"/>
                </a:solidFill>
              </a:rPr>
              <a:t> of tripping or pushing someone into a machine that is moving or a sharp object</a:t>
            </a:r>
          </a:p>
          <a:p>
            <a:pPr>
              <a:buAutoNum type="arabicPeriod" startAt="7"/>
            </a:pPr>
            <a:endParaRPr lang="en-US" sz="1400" b="1" dirty="0">
              <a:solidFill>
                <a:srgbClr val="0D0D0D"/>
              </a:solidFill>
            </a:endParaRPr>
          </a:p>
          <a:p>
            <a:pPr>
              <a:buAutoNum type="arabicPeriod" startAt="8"/>
            </a:pPr>
            <a:r>
              <a:rPr lang="en-US" sz="1400" b="1" dirty="0" smtClean="0">
                <a:solidFill>
                  <a:srgbClr val="0D0D0D"/>
                </a:solidFill>
              </a:rPr>
              <a:t>Do not make unnecessary loud noises to avoid distracting the attention of those working on machines</a:t>
            </a:r>
          </a:p>
          <a:p>
            <a:pPr>
              <a:buAutoNum type="arabicPeriod" startAt="8"/>
            </a:pPr>
            <a:endParaRPr lang="en-US" sz="1400" b="1" dirty="0">
              <a:solidFill>
                <a:srgbClr val="0D0D0D"/>
              </a:solidFill>
            </a:endParaRPr>
          </a:p>
          <a:p>
            <a:pPr>
              <a:buAutoNum type="arabicPeriod" startAt="9"/>
            </a:pPr>
            <a:r>
              <a:rPr lang="en-US" sz="1400" b="1" dirty="0" smtClean="0">
                <a:solidFill>
                  <a:srgbClr val="0D0D0D"/>
                </a:solidFill>
              </a:rPr>
              <a:t>Do not throw tools, materials or other objects in the shop.  You may seriously injure someone or damage expensive equipment</a:t>
            </a:r>
          </a:p>
          <a:p>
            <a:pPr>
              <a:buAutoNum type="arabicPeriod" startAt="9"/>
            </a:pPr>
            <a:endParaRPr lang="en-US" sz="1400" b="1" dirty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D0D0D"/>
                </a:solidFill>
              </a:rPr>
              <a:t>10.  Keep your mind on your work and do not talk to others while running </a:t>
            </a:r>
            <a:r>
              <a:rPr lang="en-US" sz="1400" b="1" smtClean="0">
                <a:solidFill>
                  <a:srgbClr val="0D0D0D"/>
                </a:solidFill>
              </a:rPr>
              <a:t>power equipment</a:t>
            </a: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AutoNum type="arabicPeriod"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107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0549" y="329642"/>
            <a:ext cx="3970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Safety Rules: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549" y="1602154"/>
            <a:ext cx="813991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24. Before using any machine tools, make sure all guards are in place. Always unplug machines before adjusting, measuring or changing bits or blades.</a:t>
            </a:r>
          </a:p>
          <a:p>
            <a:endParaRPr lang="en-US" dirty="0"/>
          </a:p>
          <a:p>
            <a:r>
              <a:rPr lang="en-US" dirty="0" smtClean="0"/>
              <a:t>25. Keep your hands away from revolving or moving parts. Do not attempt to measure while a machine is running.</a:t>
            </a:r>
          </a:p>
          <a:p>
            <a:endParaRPr lang="en-US" dirty="0"/>
          </a:p>
          <a:p>
            <a:r>
              <a:rPr lang="en-US" dirty="0" smtClean="0"/>
              <a:t>26 be sure work or cutting tools are firmly held in place so that they cannot break loose and cause injury or damage.</a:t>
            </a:r>
          </a:p>
          <a:p>
            <a:endParaRPr lang="en-US" dirty="0"/>
          </a:p>
          <a:p>
            <a:r>
              <a:rPr lang="en-US" b="1" dirty="0" smtClean="0"/>
              <a:t>Clothing Safety:</a:t>
            </a:r>
          </a:p>
          <a:p>
            <a:endParaRPr lang="en-US" b="1" dirty="0"/>
          </a:p>
          <a:p>
            <a:r>
              <a:rPr lang="en-US" dirty="0" smtClean="0"/>
              <a:t>27. Hair must be kept short enough so that it does NOT block vision</a:t>
            </a:r>
          </a:p>
          <a:p>
            <a:endParaRPr lang="en-US" dirty="0"/>
          </a:p>
          <a:p>
            <a:r>
              <a:rPr lang="en-US" dirty="0" smtClean="0"/>
              <a:t>28.  Do not wear loose clothing while working around machines or moving parts</a:t>
            </a:r>
          </a:p>
          <a:p>
            <a:endParaRPr lang="en-US" dirty="0"/>
          </a:p>
          <a:p>
            <a:r>
              <a:rPr lang="en-US" dirty="0" smtClean="0"/>
              <a:t>29. Tuck in your tie or remove it.</a:t>
            </a:r>
          </a:p>
          <a:p>
            <a:endParaRPr lang="en-US" dirty="0"/>
          </a:p>
          <a:p>
            <a:r>
              <a:rPr lang="en-US" dirty="0" smtClean="0"/>
              <a:t>30.  Remove all jewelry, rings, wrist watches and </a:t>
            </a:r>
            <a:r>
              <a:rPr lang="en-US" dirty="0" err="1" smtClean="0"/>
              <a:t>braclets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512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31.Wear appropriate work cloths to protect your clothing</a:t>
            </a:r>
          </a:p>
          <a:p>
            <a:pPr marL="0" indent="0">
              <a:buNone/>
            </a:pPr>
            <a:endParaRPr lang="en-US" sz="1800" dirty="0"/>
          </a:p>
          <a:p>
            <a:pPr>
              <a:buAutoNum type="arabicPeriod" startAt="32"/>
            </a:pPr>
            <a:r>
              <a:rPr lang="en-US" sz="1800" dirty="0" smtClean="0"/>
              <a:t>Do not carry tools in your pocket, you may gash yourself or another student</a:t>
            </a:r>
          </a:p>
          <a:p>
            <a:pPr>
              <a:buAutoNum type="arabicPeriod" startAt="32"/>
            </a:pPr>
            <a:endParaRPr lang="en-US" sz="1800" dirty="0"/>
          </a:p>
          <a:p>
            <a:pPr>
              <a:buAutoNum type="arabicPeriod" startAt="32"/>
            </a:pPr>
            <a:r>
              <a:rPr lang="en-US" sz="1800" dirty="0" smtClean="0"/>
              <a:t> Sandals and shorts are not to be worn in the shop</a:t>
            </a:r>
          </a:p>
          <a:p>
            <a:pPr>
              <a:buAutoNum type="arabicPeriod" startAt="32"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ELECTRIC SAFETY: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dirty="0" smtClean="0"/>
              <a:t>34. Remember where and how to use the emergency power cut-off switch(panic    Button)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35.Never open, close or tamper with any switches on equipment if you have not been assigned to it.  Do not open, close or tamper with fuse panel.  You many cause a circuit to become energized and so bring about injury to someone or yourself.</a:t>
            </a:r>
          </a:p>
          <a:p>
            <a:pPr marL="0" indent="0">
              <a:buNone/>
            </a:pPr>
            <a:endParaRPr lang="en-US" sz="1800" dirty="0"/>
          </a:p>
          <a:p>
            <a:pPr>
              <a:buAutoNum type="arabicPeriod" startAt="36"/>
            </a:pPr>
            <a:r>
              <a:rPr lang="en-US" sz="1800" dirty="0" smtClean="0"/>
              <a:t>Do not use equipment with defective wiring or switches.  Report any defects in equipment to the instructor.</a:t>
            </a:r>
          </a:p>
          <a:p>
            <a:pPr>
              <a:buAutoNum type="arabicPeriod" startAt="36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57200" y="294026"/>
            <a:ext cx="4525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Safety Rules: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3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064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Safety Rules: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b="1" dirty="0" smtClean="0"/>
              <a:t>Eye Safety:</a:t>
            </a:r>
          </a:p>
          <a:p>
            <a:pPr marL="0" indent="0">
              <a:buNone/>
            </a:pPr>
            <a:endParaRPr lang="en-US" sz="1800" dirty="0"/>
          </a:p>
          <a:p>
            <a:pPr>
              <a:buAutoNum type="arabicPeriod" startAt="37"/>
            </a:pPr>
            <a:r>
              <a:rPr lang="en-US" sz="1800" dirty="0" smtClean="0"/>
              <a:t>SAFETY GLASSES WILL BE WORN AT ALL TIMES</a:t>
            </a:r>
          </a:p>
          <a:p>
            <a:pPr>
              <a:buAutoNum type="arabicPeriod" startAt="37"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Fire Safety and Fire Drills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/>
          </a:p>
          <a:p>
            <a:pPr>
              <a:buAutoNum type="arabicPeriod" startAt="38"/>
            </a:pPr>
            <a:r>
              <a:rPr lang="en-US" sz="1800" dirty="0" smtClean="0"/>
              <a:t>Familiarize yourself with the location of fire extinguishers in the shop and there use</a:t>
            </a:r>
          </a:p>
          <a:p>
            <a:pPr>
              <a:buAutoNum type="arabicPeriod" startAt="38"/>
            </a:pPr>
            <a:endParaRPr lang="en-US" sz="1800" dirty="0"/>
          </a:p>
          <a:p>
            <a:pPr>
              <a:buAutoNum type="arabicPeriod" startAt="38"/>
            </a:pPr>
            <a:r>
              <a:rPr lang="en-US" sz="1800" dirty="0" smtClean="0"/>
              <a:t>Be alert to prevent fires at all times</a:t>
            </a:r>
          </a:p>
          <a:p>
            <a:pPr>
              <a:buAutoNum type="arabicPeriod" startAt="38"/>
            </a:pPr>
            <a:endParaRPr lang="en-US" sz="1800" dirty="0"/>
          </a:p>
          <a:p>
            <a:pPr>
              <a:buAutoNum type="arabicPeriod" startAt="38"/>
            </a:pPr>
            <a:r>
              <a:rPr lang="en-US" sz="1800" dirty="0" smtClean="0"/>
              <a:t>Fire drills will be held for the safety of the students.  When the fire signal is sounded, stop work, switch off ALL machinery and wait for instructions from your teacher</a:t>
            </a:r>
          </a:p>
          <a:p>
            <a:pPr>
              <a:buAutoNum type="arabicPeriod" startAt="38"/>
            </a:pPr>
            <a:endParaRPr lang="en-US" sz="1800" dirty="0"/>
          </a:p>
          <a:p>
            <a:pPr>
              <a:buAutoNum type="arabicPeriod" startAt="38"/>
            </a:pPr>
            <a:r>
              <a:rPr lang="en-US" sz="1800" dirty="0" smtClean="0"/>
              <a:t>Put oily rags in the closed </a:t>
            </a:r>
            <a:r>
              <a:rPr lang="en-US" sz="1800" dirty="0" smtClean="0"/>
              <a:t>containers</a:t>
            </a:r>
          </a:p>
          <a:p>
            <a:pPr>
              <a:buAutoNum type="arabicPeriod" startAt="38"/>
            </a:pPr>
            <a:endParaRPr lang="en-US" sz="1800" dirty="0" smtClean="0"/>
          </a:p>
          <a:p>
            <a:pPr>
              <a:buAutoNum type="arabicPeriod" startAt="38"/>
            </a:pPr>
            <a:endParaRPr lang="en-US" sz="1800" dirty="0"/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THESE RULES ARE TO BE READ, STUDIED CAREFULLY AND KEPT IN YOUR NOTEBOOK.  REMEMBER, SAFETY IS EVERYONES BUSINESS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WELDING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61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 Always wear the certified welding helmet</a:t>
            </a:r>
          </a:p>
          <a:p>
            <a:r>
              <a:rPr lang="en-US" dirty="0" smtClean="0"/>
              <a:t>2. Never look at the welding ARC</a:t>
            </a:r>
          </a:p>
          <a:p>
            <a:r>
              <a:rPr lang="en-US" dirty="0" smtClean="0"/>
              <a:t>3.  SERIOUS EYE DAMAGE WILL OCCUR</a:t>
            </a:r>
          </a:p>
          <a:p>
            <a:r>
              <a:rPr lang="en-US" dirty="0" smtClean="0"/>
              <a:t>4.  Do not touch the metal being welded</a:t>
            </a:r>
          </a:p>
          <a:p>
            <a:pPr lvl="1"/>
            <a:r>
              <a:rPr lang="en-US" dirty="0" smtClean="0"/>
              <a:t>Electric shock will happen</a:t>
            </a:r>
          </a:p>
          <a:p>
            <a:r>
              <a:rPr lang="en-US" dirty="0" smtClean="0"/>
              <a:t>5.  Do not weld by flammable liquids</a:t>
            </a:r>
          </a:p>
          <a:p>
            <a:r>
              <a:rPr lang="en-US" dirty="0" smtClean="0"/>
              <a:t>6.  Pay attention to what you are doing</a:t>
            </a:r>
          </a:p>
          <a:p>
            <a:r>
              <a:rPr lang="en-US" dirty="0" smtClean="0"/>
              <a:t>7. Install welding curtain around the area you are welding in.</a:t>
            </a:r>
          </a:p>
        </p:txBody>
      </p:sp>
    </p:spTree>
    <p:extLst>
      <p:ext uri="{BB962C8B-B14F-4D97-AF65-F5344CB8AC3E}">
        <p14:creationId xmlns:p14="http://schemas.microsoft.com/office/powerpoint/2010/main" val="4217767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436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Safety Rules: </vt:lpstr>
      <vt:lpstr>PowerPoint Presentation</vt:lpstr>
      <vt:lpstr>PowerPoint Presentation</vt:lpstr>
      <vt:lpstr>Safety Rules: </vt:lpstr>
      <vt:lpstr>WELDING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byrne</dc:creator>
  <cp:lastModifiedBy>WFSD</cp:lastModifiedBy>
  <cp:revision>11</cp:revision>
  <dcterms:created xsi:type="dcterms:W3CDTF">2012-09-10T10:58:39Z</dcterms:created>
  <dcterms:modified xsi:type="dcterms:W3CDTF">2014-05-30T15:22:52Z</dcterms:modified>
</cp:coreProperties>
</file>