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9"/>
  </p:handoutMasterIdLst>
  <p:sldIdLst>
    <p:sldId id="256" r:id="rId2"/>
    <p:sldId id="257" r:id="rId3"/>
    <p:sldId id="258" r:id="rId4"/>
    <p:sldId id="259" r:id="rId5"/>
    <p:sldId id="260" r:id="rId6"/>
    <p:sldId id="262" r:id="rId7"/>
    <p:sldId id="261" r:id="rId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481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4" y="1"/>
            <a:ext cx="2971800" cy="464819"/>
          </a:xfrm>
          <a:prstGeom prst="rect">
            <a:avLst/>
          </a:prstGeom>
        </p:spPr>
        <p:txBody>
          <a:bodyPr vert="horz" lIns="91440" tIns="45720" rIns="91440" bIns="45720" rtlCol="0"/>
          <a:lstStyle>
            <a:lvl1pPr algn="r">
              <a:defRPr sz="1200"/>
            </a:lvl1pPr>
          </a:lstStyle>
          <a:p>
            <a:fld id="{43DF7016-02D1-458A-A574-C5F73FEFAC86}" type="datetimeFigureOut">
              <a:rPr lang="en-US" smtClean="0"/>
              <a:t>10/25/2012</a:t>
            </a:fld>
            <a:endParaRPr lang="en-US"/>
          </a:p>
        </p:txBody>
      </p:sp>
      <p:sp>
        <p:nvSpPr>
          <p:cNvPr id="4" name="Footer Placeholder 3"/>
          <p:cNvSpPr>
            <a:spLocks noGrp="1"/>
          </p:cNvSpPr>
          <p:nvPr>
            <p:ph type="ftr" sz="quarter" idx="2"/>
          </p:nvPr>
        </p:nvSpPr>
        <p:spPr>
          <a:xfrm>
            <a:off x="1" y="8829968"/>
            <a:ext cx="2971800" cy="46481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29968"/>
            <a:ext cx="2971800" cy="464819"/>
          </a:xfrm>
          <a:prstGeom prst="rect">
            <a:avLst/>
          </a:prstGeom>
        </p:spPr>
        <p:txBody>
          <a:bodyPr vert="horz" lIns="91440" tIns="45720" rIns="91440" bIns="45720" rtlCol="0" anchor="b"/>
          <a:lstStyle>
            <a:lvl1pPr algn="r">
              <a:defRPr sz="1200"/>
            </a:lvl1pPr>
          </a:lstStyle>
          <a:p>
            <a:fld id="{88CA475E-9020-4EE3-8F77-ACDED4C9CDFD}" type="slidenum">
              <a:rPr lang="en-US" smtClean="0"/>
              <a:t>‹#›</a:t>
            </a:fld>
            <a:endParaRPr lang="en-US"/>
          </a:p>
        </p:txBody>
      </p:sp>
    </p:spTree>
    <p:extLst>
      <p:ext uri="{BB962C8B-B14F-4D97-AF65-F5344CB8AC3E}">
        <p14:creationId xmlns:p14="http://schemas.microsoft.com/office/powerpoint/2010/main" val="10395180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2D1C784-9956-44CF-A3FF-F342BD6F8CE8}" type="datetimeFigureOut">
              <a:rPr lang="en-US" smtClean="0"/>
              <a:t>10/25/2012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1C1B3F7-71C9-4611-917C-20F16434C76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D1C784-9956-44CF-A3FF-F342BD6F8CE8}"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1B3F7-71C9-4611-917C-20F16434C7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D1C784-9956-44CF-A3FF-F342BD6F8CE8}"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1B3F7-71C9-4611-917C-20F16434C7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2D1C784-9956-44CF-A3FF-F342BD6F8CE8}" type="datetimeFigureOut">
              <a:rPr lang="en-US" smtClean="0"/>
              <a:t>10/25/2012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41C1B3F7-71C9-4611-917C-20F16434C7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92D1C784-9956-44CF-A3FF-F342BD6F8CE8}" type="datetimeFigureOut">
              <a:rPr lang="en-US" smtClean="0"/>
              <a:t>10/25/2012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41C1B3F7-71C9-4611-917C-20F16434C761}"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2D1C784-9956-44CF-A3FF-F342BD6F8CE8}" type="datetimeFigureOut">
              <a:rPr lang="en-US" smtClean="0"/>
              <a:t>10/25/2012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41C1B3F7-71C9-4611-917C-20F16434C7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2D1C784-9956-44CF-A3FF-F342BD6F8CE8}" type="datetimeFigureOut">
              <a:rPr lang="en-US" smtClean="0"/>
              <a:t>10/25/2012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1C1B3F7-71C9-4611-917C-20F16434C76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D1C784-9956-44CF-A3FF-F342BD6F8CE8}" type="datetimeFigureOut">
              <a:rPr lang="en-US" smtClean="0"/>
              <a:t>10/25/2012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C1B3F7-71C9-4611-917C-20F16434C7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2D1C784-9956-44CF-A3FF-F342BD6F8CE8}" type="datetimeFigureOut">
              <a:rPr lang="en-US" smtClean="0"/>
              <a:t>10/25/2012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41C1B3F7-71C9-4611-917C-20F16434C7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2D1C784-9956-44CF-A3FF-F342BD6F8CE8}" type="datetimeFigureOut">
              <a:rPr lang="en-US" smtClean="0"/>
              <a:t>10/25/2012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1C1B3F7-71C9-4611-917C-20F16434C76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2D1C784-9956-44CF-A3FF-F342BD6F8CE8}" type="datetimeFigureOut">
              <a:rPr lang="en-US" smtClean="0"/>
              <a:t>10/25/2012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1C1B3F7-71C9-4611-917C-20F16434C76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2D1C784-9956-44CF-A3FF-F342BD6F8CE8}" type="datetimeFigureOut">
              <a:rPr lang="en-US" smtClean="0"/>
              <a:t>10/25/2012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1C1B3F7-71C9-4611-917C-20F16434C76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Gypsum_plaster"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7836" y="1524000"/>
            <a:ext cx="8458200" cy="1754326"/>
          </a:xfrm>
          <a:prstGeom prst="rect">
            <a:avLst/>
          </a:prstGeom>
          <a:noFill/>
          <a:ln w="9525" cmpd="dbl">
            <a:solidFill>
              <a:schemeClr val="tx1"/>
            </a:solidFill>
          </a:ln>
        </p:spPr>
        <p:txBody>
          <a:bodyPr wrap="squar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Interior Wall Coverings</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TextBox 4"/>
          <p:cNvSpPr txBox="1"/>
          <p:nvPr/>
        </p:nvSpPr>
        <p:spPr>
          <a:xfrm>
            <a:off x="228600" y="5943600"/>
            <a:ext cx="2895600" cy="646331"/>
          </a:xfrm>
          <a:prstGeom prst="rect">
            <a:avLst/>
          </a:prstGeom>
          <a:noFill/>
        </p:spPr>
        <p:txBody>
          <a:bodyPr wrap="square" rtlCol="0">
            <a:spAutoFit/>
          </a:bodyPr>
          <a:lstStyle/>
          <a:p>
            <a:r>
              <a:rPr lang="en-US" dirty="0" smtClean="0"/>
              <a:t>Created By:</a:t>
            </a:r>
          </a:p>
          <a:p>
            <a:r>
              <a:rPr lang="en-US" dirty="0" smtClean="0"/>
              <a:t>Mr. Byrne</a:t>
            </a:r>
            <a:endParaRPr lang="en-US" dirty="0"/>
          </a:p>
        </p:txBody>
      </p:sp>
    </p:spTree>
    <p:extLst>
      <p:ext uri="{BB962C8B-B14F-4D97-AF65-F5344CB8AC3E}">
        <p14:creationId xmlns:p14="http://schemas.microsoft.com/office/powerpoint/2010/main" val="463212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062912" cy="1470025"/>
          </a:xfrm>
        </p:spPr>
        <p:txBody>
          <a:bodyPr/>
          <a:lstStyle/>
          <a:p>
            <a:r>
              <a:rPr lang="en-US" dirty="0" smtClean="0"/>
              <a:t>Common Sheetrock Sizes:</a:t>
            </a:r>
            <a:endParaRPr lang="en-US" dirty="0"/>
          </a:p>
        </p:txBody>
      </p:sp>
      <p:sp>
        <p:nvSpPr>
          <p:cNvPr id="3" name="Subtitle 2"/>
          <p:cNvSpPr>
            <a:spLocks noGrp="1"/>
          </p:cNvSpPr>
          <p:nvPr>
            <p:ph type="subTitle" idx="1"/>
          </p:nvPr>
        </p:nvSpPr>
        <p:spPr>
          <a:xfrm>
            <a:off x="540544" y="1564480"/>
            <a:ext cx="8146256" cy="3464720"/>
          </a:xfrm>
        </p:spPr>
        <p:txBody>
          <a:bodyPr>
            <a:noAutofit/>
          </a:bodyPr>
          <a:lstStyle/>
          <a:p>
            <a:pPr algn="ctr"/>
            <a:r>
              <a:rPr lang="en-US" sz="2800" b="1" dirty="0" smtClean="0">
                <a:solidFill>
                  <a:srgbClr val="FFFF00"/>
                </a:solidFill>
              </a:rPr>
              <a:t>Thickness of Boards:</a:t>
            </a:r>
          </a:p>
          <a:p>
            <a:pPr algn="ctr"/>
            <a:r>
              <a:rPr lang="en-US" sz="2800" b="1" dirty="0" smtClean="0"/>
              <a:t>1/4 ”</a:t>
            </a:r>
          </a:p>
          <a:p>
            <a:pPr algn="ctr"/>
            <a:r>
              <a:rPr lang="en-US" sz="2800" b="1" dirty="0" smtClean="0"/>
              <a:t>3/8 ”</a:t>
            </a:r>
          </a:p>
          <a:p>
            <a:pPr algn="ctr"/>
            <a:r>
              <a:rPr lang="en-US" sz="2800" b="1" dirty="0" smtClean="0"/>
              <a:t>1/2 ”</a:t>
            </a:r>
          </a:p>
          <a:p>
            <a:pPr algn="ctr"/>
            <a:r>
              <a:rPr lang="en-US" sz="2800" b="1" dirty="0" smtClean="0"/>
              <a:t>5/8 ”</a:t>
            </a:r>
          </a:p>
          <a:p>
            <a:pPr algn="ctr"/>
            <a:r>
              <a:rPr lang="en-US" sz="2800" b="1" dirty="0" smtClean="0">
                <a:solidFill>
                  <a:srgbClr val="FFFF00"/>
                </a:solidFill>
              </a:rPr>
              <a:t>Dimensions of Boards</a:t>
            </a:r>
          </a:p>
          <a:p>
            <a:pPr algn="ctr"/>
            <a:r>
              <a:rPr lang="en-US" sz="2800" b="1" dirty="0" smtClean="0"/>
              <a:t>4’ x 8’</a:t>
            </a:r>
          </a:p>
          <a:p>
            <a:pPr algn="ctr"/>
            <a:r>
              <a:rPr lang="en-US" sz="2800" b="1" dirty="0" smtClean="0"/>
              <a:t>4’ x 12’</a:t>
            </a:r>
          </a:p>
          <a:p>
            <a:pPr algn="ctr"/>
            <a:r>
              <a:rPr lang="en-US" sz="2800" b="1" dirty="0" smtClean="0"/>
              <a:t>2’ x 2’ for patch work</a:t>
            </a:r>
          </a:p>
          <a:p>
            <a:pPr algn="ctr"/>
            <a:r>
              <a:rPr lang="en-US" sz="2800" b="1" dirty="0" smtClean="0"/>
              <a:t>Half Boards are available</a:t>
            </a:r>
          </a:p>
        </p:txBody>
      </p:sp>
    </p:spTree>
    <p:extLst>
      <p:ext uri="{BB962C8B-B14F-4D97-AF65-F5344CB8AC3E}">
        <p14:creationId xmlns:p14="http://schemas.microsoft.com/office/powerpoint/2010/main" val="210055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1000"/>
                                        <p:tgtEl>
                                          <p:spTgt spid="3">
                                            <p:txEl>
                                              <p:pRg st="7" end="7"/>
                                            </p:txEl>
                                          </p:spTgt>
                                        </p:tgtEl>
                                      </p:cBhvr>
                                    </p:animEffect>
                                    <p:anim calcmode="lin" valueType="num">
                                      <p:cBhvr>
                                        <p:cTn id="3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1000"/>
                                        <p:tgtEl>
                                          <p:spTgt spid="3">
                                            <p:txEl>
                                              <p:pRg st="8" end="8"/>
                                            </p:txEl>
                                          </p:spTgt>
                                        </p:tgtEl>
                                      </p:cBhvr>
                                    </p:animEffect>
                                    <p:anim calcmode="lin" valueType="num">
                                      <p:cBhvr>
                                        <p:cTn id="3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1000"/>
                                        <p:tgtEl>
                                          <p:spTgt spid="3">
                                            <p:txEl>
                                              <p:pRg st="9" end="9"/>
                                            </p:txEl>
                                          </p:spTgt>
                                        </p:tgtEl>
                                      </p:cBhvr>
                                    </p:animEffect>
                                    <p:anim calcmode="lin" valueType="num">
                                      <p:cBhvr>
                                        <p:cTn id="4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9088" y="-762000"/>
            <a:ext cx="8062912" cy="1470025"/>
          </a:xfrm>
        </p:spPr>
        <p:txBody>
          <a:bodyPr/>
          <a:lstStyle/>
          <a:p>
            <a:r>
              <a:rPr lang="en-US" dirty="0" smtClean="0"/>
              <a:t>Types Of Interior Coverings</a:t>
            </a:r>
            <a:endParaRPr lang="en-US" dirty="0"/>
          </a:p>
        </p:txBody>
      </p:sp>
      <p:sp>
        <p:nvSpPr>
          <p:cNvPr id="3" name="Subtitle 2"/>
          <p:cNvSpPr>
            <a:spLocks noGrp="1"/>
          </p:cNvSpPr>
          <p:nvPr>
            <p:ph type="subTitle" idx="1"/>
          </p:nvPr>
        </p:nvSpPr>
        <p:spPr>
          <a:xfrm>
            <a:off x="152400" y="685800"/>
            <a:ext cx="8062912" cy="6019800"/>
          </a:xfrm>
        </p:spPr>
        <p:txBody>
          <a:bodyPr>
            <a:normAutofit fontScale="92500" lnSpcReduction="20000"/>
          </a:bodyPr>
          <a:lstStyle/>
          <a:p>
            <a:pPr algn="l"/>
            <a:r>
              <a:rPr lang="en-US" b="1" dirty="0" smtClean="0">
                <a:solidFill>
                  <a:schemeClr val="accent2">
                    <a:lumMod val="60000"/>
                    <a:lumOff val="40000"/>
                  </a:schemeClr>
                </a:solidFill>
              </a:rPr>
              <a:t>Paneling</a:t>
            </a:r>
            <a:r>
              <a:rPr lang="en-US" dirty="0" smtClean="0"/>
              <a:t>: </a:t>
            </a:r>
            <a:r>
              <a:rPr lang="en-US" sz="1900" b="1" dirty="0" smtClean="0"/>
              <a:t>constructed from 1/8”-1/4” wood. </a:t>
            </a:r>
          </a:p>
          <a:p>
            <a:pPr algn="l"/>
            <a:r>
              <a:rPr lang="en-US" sz="1900" b="1" dirty="0"/>
              <a:t>	</a:t>
            </a:r>
            <a:r>
              <a:rPr lang="en-US" sz="1900" b="1" dirty="0" smtClean="0"/>
              <a:t>Cork, bamboo,</a:t>
            </a:r>
          </a:p>
          <a:p>
            <a:pPr algn="l"/>
            <a:endParaRPr lang="en-US" dirty="0" smtClean="0"/>
          </a:p>
          <a:p>
            <a:pPr algn="l"/>
            <a:r>
              <a:rPr lang="en-US" b="1" dirty="0" smtClean="0">
                <a:solidFill>
                  <a:schemeClr val="accent2">
                    <a:lumMod val="60000"/>
                    <a:lumOff val="40000"/>
                  </a:schemeClr>
                </a:solidFill>
              </a:rPr>
              <a:t>Sheetrock</a:t>
            </a:r>
            <a:r>
              <a:rPr lang="en-US" dirty="0" smtClean="0"/>
              <a:t>: </a:t>
            </a:r>
            <a:r>
              <a:rPr lang="en-US" sz="1900" b="1" dirty="0" smtClean="0"/>
              <a:t>panel </a:t>
            </a:r>
            <a:r>
              <a:rPr lang="en-US" sz="1900" b="1" dirty="0"/>
              <a:t>made of </a:t>
            </a:r>
            <a:r>
              <a:rPr lang="en-US" sz="1900" b="1" dirty="0">
                <a:hlinkClick r:id="rId2" action="ppaction://hlinkfile" tooltip="Gypsum plaster"/>
              </a:rPr>
              <a:t>gypsum plaster</a:t>
            </a:r>
            <a:r>
              <a:rPr lang="en-US" sz="1900" b="1" dirty="0"/>
              <a:t> pressed between two thick sheets of </a:t>
            </a:r>
            <a:r>
              <a:rPr lang="en-US" sz="1900" b="1" dirty="0" smtClean="0"/>
              <a:t>paper.  </a:t>
            </a:r>
          </a:p>
          <a:p>
            <a:pPr algn="l"/>
            <a:r>
              <a:rPr lang="en-US" sz="1900" b="1" dirty="0" smtClean="0"/>
              <a:t>1/4”, 3/8”, ½”, 5/8” are available sizes.  </a:t>
            </a:r>
          </a:p>
          <a:p>
            <a:pPr algn="l"/>
            <a:r>
              <a:rPr lang="en-US" sz="1900" b="1" dirty="0" smtClean="0"/>
              <a:t>½” and 5/8” boards are manufactured to be fire resistant</a:t>
            </a:r>
          </a:p>
          <a:p>
            <a:pPr algn="l"/>
            <a:r>
              <a:rPr lang="en-US" sz="1900" b="1" dirty="0"/>
              <a:t>	</a:t>
            </a:r>
            <a:r>
              <a:rPr lang="en-US" sz="1900" b="1" dirty="0" smtClean="0"/>
              <a:t>Attached garage must have fire resistant rating </a:t>
            </a:r>
            <a:r>
              <a:rPr lang="en-US" sz="1900" b="1" dirty="0" smtClean="0">
                <a:solidFill>
                  <a:schemeClr val="accent2">
                    <a:lumMod val="60000"/>
                    <a:lumOff val="40000"/>
                  </a:schemeClr>
                </a:solidFill>
              </a:rPr>
              <a:t>(TYPE X)</a:t>
            </a:r>
          </a:p>
          <a:p>
            <a:pPr algn="l"/>
            <a:r>
              <a:rPr lang="en-US" sz="1900" b="1" dirty="0" smtClean="0"/>
              <a:t>5/8” boards provide better sound insulation</a:t>
            </a:r>
          </a:p>
          <a:p>
            <a:pPr algn="l"/>
            <a:r>
              <a:rPr lang="en-US" sz="1900" b="1" dirty="0" smtClean="0"/>
              <a:t>*</a:t>
            </a:r>
            <a:r>
              <a:rPr lang="en-US" sz="1900" b="1" i="1" dirty="0" smtClean="0"/>
              <a:t>Gypsum Plaster is POROUS</a:t>
            </a:r>
            <a:r>
              <a:rPr lang="en-US" sz="1900" b="1" dirty="0" smtClean="0"/>
              <a:t>.  Mold and mildew will grow rapidly</a:t>
            </a:r>
          </a:p>
          <a:p>
            <a:pPr algn="l"/>
            <a:endParaRPr lang="en-US" dirty="0" smtClean="0">
              <a:solidFill>
                <a:schemeClr val="accent2">
                  <a:lumMod val="60000"/>
                  <a:lumOff val="40000"/>
                </a:schemeClr>
              </a:solidFill>
            </a:endParaRPr>
          </a:p>
          <a:p>
            <a:pPr algn="l"/>
            <a:r>
              <a:rPr lang="en-US" b="1" dirty="0" smtClean="0">
                <a:solidFill>
                  <a:schemeClr val="accent2">
                    <a:lumMod val="60000"/>
                    <a:lumOff val="40000"/>
                  </a:schemeClr>
                </a:solidFill>
              </a:rPr>
              <a:t>Green Board</a:t>
            </a:r>
            <a:r>
              <a:rPr lang="en-US" dirty="0" smtClean="0"/>
              <a:t>: </a:t>
            </a:r>
            <a:r>
              <a:rPr lang="en-US" sz="1900" b="1" dirty="0" smtClean="0">
                <a:solidFill>
                  <a:srgbClr val="92D050"/>
                </a:solidFill>
              </a:rPr>
              <a:t>drywall </a:t>
            </a:r>
            <a:r>
              <a:rPr lang="en-US" sz="1900" b="1" dirty="0">
                <a:solidFill>
                  <a:srgbClr val="92D050"/>
                </a:solidFill>
              </a:rPr>
              <a:t>that contains an oil-based additive in the green colored paper covering that provides moisture resistance. It is commonly used in washrooms and other areas expected to experience elevated levels of </a:t>
            </a:r>
            <a:r>
              <a:rPr lang="en-US" sz="1900" b="1" dirty="0" smtClean="0">
                <a:solidFill>
                  <a:srgbClr val="92D050"/>
                </a:solidFill>
              </a:rPr>
              <a:t>humidity.  </a:t>
            </a:r>
          </a:p>
          <a:p>
            <a:pPr algn="l"/>
            <a:endParaRPr lang="en-US" b="1" dirty="0" smtClean="0">
              <a:solidFill>
                <a:schemeClr val="accent2">
                  <a:lumMod val="60000"/>
                  <a:lumOff val="40000"/>
                </a:schemeClr>
              </a:solidFill>
            </a:endParaRPr>
          </a:p>
          <a:p>
            <a:pPr algn="l"/>
            <a:r>
              <a:rPr lang="en-US" b="1" dirty="0" smtClean="0">
                <a:solidFill>
                  <a:schemeClr val="accent2">
                    <a:lumMod val="60000"/>
                    <a:lumOff val="40000"/>
                  </a:schemeClr>
                </a:solidFill>
              </a:rPr>
              <a:t>Wonder Board</a:t>
            </a:r>
            <a:r>
              <a:rPr lang="en-US" dirty="0" smtClean="0"/>
              <a:t>: </a:t>
            </a:r>
            <a:r>
              <a:rPr lang="en-US" sz="1900" b="1" dirty="0" err="1" smtClean="0">
                <a:solidFill>
                  <a:schemeClr val="bg1"/>
                </a:solidFill>
                <a:latin typeface="Batang" pitchFamily="18" charset="-127"/>
                <a:ea typeface="Batang" pitchFamily="18" charset="-127"/>
              </a:rPr>
              <a:t>Wonderboard</a:t>
            </a:r>
            <a:r>
              <a:rPr lang="en-US" sz="1900" b="1" dirty="0" smtClean="0">
                <a:solidFill>
                  <a:schemeClr val="bg1"/>
                </a:solidFill>
                <a:latin typeface="Batang" pitchFamily="18" charset="-127"/>
                <a:ea typeface="Batang" pitchFamily="18" charset="-127"/>
              </a:rPr>
              <a:t> </a:t>
            </a:r>
            <a:r>
              <a:rPr lang="en-US" sz="1900" b="1" dirty="0">
                <a:solidFill>
                  <a:schemeClr val="bg1"/>
                </a:solidFill>
                <a:latin typeface="Batang" pitchFamily="18" charset="-127"/>
                <a:ea typeface="Batang" pitchFamily="18" charset="-127"/>
              </a:rPr>
              <a:t>is a cement-based backer board used for wet places. The wet places are mostly bathrooms, and the applications tend to be tiling. Exclusively? No. It can also be used for decks, floors, and countertops. But most people think of it as a backer board for tiling in wet places like showers and bathtubs</a:t>
            </a:r>
            <a:r>
              <a:rPr lang="en-US" sz="1900" b="1" dirty="0" smtClean="0">
                <a:solidFill>
                  <a:schemeClr val="bg1"/>
                </a:solidFill>
              </a:rPr>
              <a:t>.  Crumbles easily </a:t>
            </a:r>
            <a:endParaRPr lang="en-US" sz="1900" b="1" dirty="0">
              <a:solidFill>
                <a:schemeClr val="bg1"/>
              </a:solidFill>
            </a:endParaRPr>
          </a:p>
        </p:txBody>
      </p:sp>
    </p:spTree>
    <p:extLst>
      <p:ext uri="{BB962C8B-B14F-4D97-AF65-F5344CB8AC3E}">
        <p14:creationId xmlns:p14="http://schemas.microsoft.com/office/powerpoint/2010/main" val="35125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500"/>
                                        <p:tgtEl>
                                          <p:spTgt spid="3">
                                            <p:txEl>
                                              <p:pRg st="6" end="6"/>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ipe(down)">
                                      <p:cBhvr>
                                        <p:cTn id="26" dur="500"/>
                                        <p:tgtEl>
                                          <p:spTgt spid="3">
                                            <p:txEl>
                                              <p:pRg st="7" end="7"/>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wipe(down)">
                                      <p:cBhvr>
                                        <p:cTn id="29" dur="5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circle(in)">
                                      <p:cBhvr>
                                        <p:cTn id="34" dur="2000"/>
                                        <p:tgtEl>
                                          <p:spTgt spid="3">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Nailing/Screw pattern</a:t>
            </a:r>
            <a:endParaRPr lang="en-US" sz="4000" b="1" dirty="0"/>
          </a:p>
        </p:txBody>
      </p:sp>
      <p:sp>
        <p:nvSpPr>
          <p:cNvPr id="4" name="Text Placeholder 3"/>
          <p:cNvSpPr>
            <a:spLocks noGrp="1"/>
          </p:cNvSpPr>
          <p:nvPr>
            <p:ph type="body" sz="half" idx="2"/>
          </p:nvPr>
        </p:nvSpPr>
        <p:spPr>
          <a:xfrm>
            <a:off x="1143000" y="6096000"/>
            <a:ext cx="7333488" cy="685800"/>
          </a:xfrm>
        </p:spPr>
        <p:txBody>
          <a:bodyPr/>
          <a:lstStyle/>
          <a:p>
            <a:r>
              <a:rPr lang="en-US" b="1" dirty="0" smtClean="0"/>
              <a:t>Always Work from seamed edge outward.   Do NOT do perimeter then middle will create </a:t>
            </a:r>
            <a:r>
              <a:rPr lang="en-US" b="1" smtClean="0"/>
              <a:t>UNFIXABLE </a:t>
            </a:r>
            <a:r>
              <a:rPr lang="en-US" b="1" smtClean="0"/>
              <a:t>warp  WHY USE SCREWS INSTEAD OF NAILS?????????</a:t>
            </a:r>
            <a:endParaRPr lang="en-US" b="1" dirty="0"/>
          </a:p>
        </p:txBody>
      </p:sp>
      <p:pic>
        <p:nvPicPr>
          <p:cNvPr id="2050" name="Picture 2" descr="http://www.sweethaven02.com/BldgConst/Bldg02/fig12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3091"/>
            <a:ext cx="4343400" cy="582651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791200" y="381000"/>
            <a:ext cx="2819400" cy="5632311"/>
          </a:xfrm>
          <a:prstGeom prst="rect">
            <a:avLst/>
          </a:prstGeom>
          <a:noFill/>
        </p:spPr>
        <p:txBody>
          <a:bodyPr wrap="square" rtlCol="0">
            <a:spAutoFit/>
          </a:bodyPr>
          <a:lstStyle/>
          <a:p>
            <a:r>
              <a:rPr lang="en-US" dirty="0" smtClean="0">
                <a:solidFill>
                  <a:schemeClr val="accent1"/>
                </a:solidFill>
              </a:rPr>
              <a:t>Single Nailed:</a:t>
            </a:r>
          </a:p>
          <a:p>
            <a:endParaRPr lang="en-US" dirty="0"/>
          </a:p>
          <a:p>
            <a:r>
              <a:rPr lang="en-US" dirty="0" smtClean="0">
                <a:solidFill>
                  <a:srgbClr val="00B0F0"/>
                </a:solidFill>
              </a:rPr>
              <a:t>Ceiling</a:t>
            </a:r>
            <a:r>
              <a:rPr lang="en-US" dirty="0" smtClean="0"/>
              <a:t>:  7” maximum spacing</a:t>
            </a:r>
          </a:p>
          <a:p>
            <a:endParaRPr lang="en-US" dirty="0"/>
          </a:p>
          <a:p>
            <a:r>
              <a:rPr lang="en-US" dirty="0" smtClean="0">
                <a:solidFill>
                  <a:srgbClr val="FFFF00"/>
                </a:solidFill>
              </a:rPr>
              <a:t>Walls</a:t>
            </a:r>
            <a:r>
              <a:rPr lang="en-US" dirty="0" smtClean="0"/>
              <a:t>: 8” maximum spacing</a:t>
            </a:r>
          </a:p>
          <a:p>
            <a:endParaRPr lang="en-US" dirty="0">
              <a:solidFill>
                <a:schemeClr val="accent1"/>
              </a:solidFill>
            </a:endParaRPr>
          </a:p>
          <a:p>
            <a:r>
              <a:rPr lang="en-US" dirty="0" smtClean="0">
                <a:solidFill>
                  <a:schemeClr val="accent1"/>
                </a:solidFill>
              </a:rPr>
              <a:t>Doubled Nailed:</a:t>
            </a:r>
          </a:p>
          <a:p>
            <a:endParaRPr lang="en-US" dirty="0"/>
          </a:p>
          <a:p>
            <a:r>
              <a:rPr lang="en-US" dirty="0" smtClean="0">
                <a:solidFill>
                  <a:srgbClr val="00B0F0"/>
                </a:solidFill>
              </a:rPr>
              <a:t>Ceiling</a:t>
            </a:r>
            <a:r>
              <a:rPr lang="en-US" dirty="0" smtClean="0"/>
              <a:t>: 7” spacing around perimeter while center is nailed every 12” with a DOUBLE NAIL 2” away</a:t>
            </a:r>
          </a:p>
          <a:p>
            <a:endParaRPr lang="en-US" dirty="0"/>
          </a:p>
          <a:p>
            <a:r>
              <a:rPr lang="en-US" dirty="0" smtClean="0">
                <a:solidFill>
                  <a:srgbClr val="FFFF00"/>
                </a:solidFill>
              </a:rPr>
              <a:t>Wall</a:t>
            </a:r>
            <a:r>
              <a:rPr lang="en-US" dirty="0" smtClean="0"/>
              <a:t>: 8” spacing around perimeter and the center is the same as the ceiling</a:t>
            </a:r>
          </a:p>
        </p:txBody>
      </p:sp>
    </p:spTree>
    <p:extLst>
      <p:ext uri="{BB962C8B-B14F-4D97-AF65-F5344CB8AC3E}">
        <p14:creationId xmlns:p14="http://schemas.microsoft.com/office/powerpoint/2010/main" val="3127991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500"/>
                                        <p:tgtEl>
                                          <p:spTgt spid="5">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5">
                                            <p:txEl>
                                              <p:pRg st="6" end="6"/>
                                            </p:txEl>
                                          </p:spTgt>
                                        </p:tgtEl>
                                        <p:attrNameLst>
                                          <p:attrName>style.visibility</p:attrName>
                                        </p:attrNameLst>
                                      </p:cBhvr>
                                      <p:to>
                                        <p:strVal val="visible"/>
                                      </p:to>
                                    </p:set>
                                    <p:animEffect transition="in" filter="barn(inVertical)">
                                      <p:cBhvr>
                                        <p:cTn id="18" dur="500"/>
                                        <p:tgtEl>
                                          <p:spTgt spid="5">
                                            <p:txEl>
                                              <p:pRg st="6" end="6"/>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animEffect transition="in" filter="barn(inVertical)">
                                      <p:cBhvr>
                                        <p:cTn id="21" dur="500"/>
                                        <p:tgtEl>
                                          <p:spTgt spid="5">
                                            <p:txEl>
                                              <p:pRg st="8" end="8"/>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5">
                                            <p:txEl>
                                              <p:pRg st="10" end="10"/>
                                            </p:txEl>
                                          </p:spTgt>
                                        </p:tgtEl>
                                        <p:attrNameLst>
                                          <p:attrName>style.visibility</p:attrName>
                                        </p:attrNameLst>
                                      </p:cBhvr>
                                      <p:to>
                                        <p:strVal val="visible"/>
                                      </p:to>
                                    </p:set>
                                    <p:animEffect transition="in" filter="barn(inVertical)">
                                      <p:cBhvr>
                                        <p:cTn id="24" dur="500"/>
                                        <p:tgtEl>
                                          <p:spTgt spid="5">
                                            <p:txEl>
                                              <p:pRg st="10" end="1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SheetRock</a:t>
            </a:r>
            <a:r>
              <a:rPr lang="en-US" dirty="0" smtClean="0"/>
              <a:t>:</a:t>
            </a:r>
            <a:endParaRPr lang="en-US" dirty="0"/>
          </a:p>
        </p:txBody>
      </p:sp>
      <p:sp>
        <p:nvSpPr>
          <p:cNvPr id="3" name="Text Placeholder 2"/>
          <p:cNvSpPr>
            <a:spLocks noGrp="1"/>
          </p:cNvSpPr>
          <p:nvPr>
            <p:ph type="body" idx="1"/>
          </p:nvPr>
        </p:nvSpPr>
        <p:spPr>
          <a:xfrm>
            <a:off x="381000" y="1633536"/>
            <a:ext cx="8153400" cy="2286000"/>
          </a:xfrm>
        </p:spPr>
        <p:txBody>
          <a:bodyPr>
            <a:normAutofit lnSpcReduction="10000"/>
          </a:bodyPr>
          <a:lstStyle/>
          <a:p>
            <a:r>
              <a:rPr lang="en-US" b="1" dirty="0" smtClean="0">
                <a:solidFill>
                  <a:srgbClr val="FFFF00"/>
                </a:solidFill>
              </a:rPr>
              <a:t>How to cut </a:t>
            </a:r>
            <a:r>
              <a:rPr lang="en-US" b="1" dirty="0" err="1" smtClean="0">
                <a:solidFill>
                  <a:srgbClr val="FFFF00"/>
                </a:solidFill>
              </a:rPr>
              <a:t>SheetRock</a:t>
            </a:r>
            <a:endParaRPr lang="en-US" b="1" dirty="0" smtClean="0">
              <a:solidFill>
                <a:srgbClr val="FFFF00"/>
              </a:solidFill>
            </a:endParaRPr>
          </a:p>
          <a:p>
            <a:r>
              <a:rPr lang="en-US" dirty="0"/>
              <a:t>	</a:t>
            </a:r>
            <a:r>
              <a:rPr lang="en-US" dirty="0" smtClean="0"/>
              <a:t>Razor Knife- score white side of board fold over and cut paper backing.  Smooth edge formed when using drywall square</a:t>
            </a:r>
          </a:p>
          <a:p>
            <a:r>
              <a:rPr lang="en-US" dirty="0"/>
              <a:t>	</a:t>
            </a:r>
            <a:r>
              <a:rPr lang="en-US" dirty="0" smtClean="0"/>
              <a:t>Sheetrock saw- Saw with a pointed tip to pierce through sheetrock and then cut like a regular hand saw.  Creates rough edges and tears paper to shreds.</a:t>
            </a:r>
            <a:endParaRPr lang="en-US" dirty="0"/>
          </a:p>
        </p:txBody>
      </p:sp>
      <p:pic>
        <p:nvPicPr>
          <p:cNvPr id="4098" name="Picture 2" descr="http://cfnewsads.thomasnet.com/images/large/025/2562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3810000"/>
            <a:ext cx="5122978" cy="14478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broadarrow.net/super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943350"/>
            <a:ext cx="262890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47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par>
                          <p:cTn id="14" fill="hold">
                            <p:stCondLst>
                              <p:cond delay="500"/>
                            </p:stCondLst>
                            <p:childTnLst>
                              <p:par>
                                <p:cTn id="15" presetID="42" presetClass="entr" presetSubtype="0" fill="hold" nodeType="afterEffect">
                                  <p:stCondLst>
                                    <p:cond delay="0"/>
                                  </p:stCondLst>
                                  <p:childTnLst>
                                    <p:set>
                                      <p:cBhvr>
                                        <p:cTn id="16" dur="1" fill="hold">
                                          <p:stCondLst>
                                            <p:cond delay="0"/>
                                          </p:stCondLst>
                                        </p:cTn>
                                        <p:tgtEl>
                                          <p:spTgt spid="4100"/>
                                        </p:tgtEl>
                                        <p:attrNameLst>
                                          <p:attrName>style.visibility</p:attrName>
                                        </p:attrNameLst>
                                      </p:cBhvr>
                                      <p:to>
                                        <p:strVal val="visible"/>
                                      </p:to>
                                    </p:set>
                                    <p:animEffect transition="in" filter="fade">
                                      <p:cBhvr>
                                        <p:cTn id="17" dur="1000"/>
                                        <p:tgtEl>
                                          <p:spTgt spid="4100"/>
                                        </p:tgtEl>
                                      </p:cBhvr>
                                    </p:animEffect>
                                    <p:anim calcmode="lin" valueType="num">
                                      <p:cBhvr>
                                        <p:cTn id="18" dur="1000" fill="hold"/>
                                        <p:tgtEl>
                                          <p:spTgt spid="4100"/>
                                        </p:tgtEl>
                                        <p:attrNameLst>
                                          <p:attrName>ppt_x</p:attrName>
                                        </p:attrNameLst>
                                      </p:cBhvr>
                                      <p:tavLst>
                                        <p:tav tm="0">
                                          <p:val>
                                            <p:strVal val="#ppt_x"/>
                                          </p:val>
                                        </p:tav>
                                        <p:tav tm="100000">
                                          <p:val>
                                            <p:strVal val="#ppt_x"/>
                                          </p:val>
                                        </p:tav>
                                      </p:tavLst>
                                    </p:anim>
                                    <p:anim calcmode="lin" valueType="num">
                                      <p:cBhvr>
                                        <p:cTn id="19" dur="1000" fill="hold"/>
                                        <p:tgtEl>
                                          <p:spTgt spid="410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1000"/>
                            </p:stCondLst>
                            <p:childTnLst>
                              <p:par>
                                <p:cTn id="28" presetID="1" presetClass="entr" presetSubtype="0" fill="hold" nodeType="afterEffect">
                                  <p:stCondLst>
                                    <p:cond delay="0"/>
                                  </p:stCondLst>
                                  <p:childTnLst>
                                    <p:set>
                                      <p:cBhvr>
                                        <p:cTn id="29"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52400"/>
            <a:ext cx="8603456" cy="1470025"/>
          </a:xfrm>
        </p:spPr>
        <p:txBody>
          <a:bodyPr/>
          <a:lstStyle/>
          <a:p>
            <a:r>
              <a:rPr lang="en-US" dirty="0" smtClean="0"/>
              <a:t>How to orientate Board to the wall</a:t>
            </a:r>
            <a:endParaRPr lang="en-US" dirty="0"/>
          </a:p>
        </p:txBody>
      </p:sp>
      <p:sp>
        <p:nvSpPr>
          <p:cNvPr id="3" name="Subtitle 2"/>
          <p:cNvSpPr>
            <a:spLocks noGrp="1"/>
          </p:cNvSpPr>
          <p:nvPr>
            <p:ph type="subTitle" idx="1"/>
          </p:nvPr>
        </p:nvSpPr>
        <p:spPr>
          <a:xfrm>
            <a:off x="540544" y="2250280"/>
            <a:ext cx="8062912" cy="4607720"/>
          </a:xfrm>
        </p:spPr>
        <p:txBody>
          <a:bodyPr>
            <a:normAutofit/>
          </a:bodyPr>
          <a:lstStyle/>
          <a:p>
            <a:pPr algn="l"/>
            <a:r>
              <a:rPr lang="en-US" sz="2400" b="1" dirty="0" smtClean="0">
                <a:solidFill>
                  <a:srgbClr val="FFFF00"/>
                </a:solidFill>
              </a:rPr>
              <a:t>Long side perpendicular to studs </a:t>
            </a:r>
            <a:r>
              <a:rPr lang="en-US" sz="2400" dirty="0" smtClean="0"/>
              <a:t>(90 degrees)</a:t>
            </a:r>
          </a:p>
          <a:p>
            <a:pPr algn="l"/>
            <a:r>
              <a:rPr lang="en-US" sz="2400" dirty="0" smtClean="0"/>
              <a:t>	Most common because it ties more studs together and creates less seams</a:t>
            </a:r>
          </a:p>
          <a:p>
            <a:pPr algn="l"/>
            <a:endParaRPr lang="en-US" sz="2400" dirty="0"/>
          </a:p>
          <a:p>
            <a:pPr algn="l"/>
            <a:r>
              <a:rPr lang="en-US" sz="2400" b="1" dirty="0" smtClean="0">
                <a:solidFill>
                  <a:srgbClr val="FFFF00"/>
                </a:solidFill>
              </a:rPr>
              <a:t>Long side parallel to wall studs</a:t>
            </a:r>
          </a:p>
          <a:p>
            <a:pPr algn="l"/>
            <a:r>
              <a:rPr lang="en-US" sz="2400" dirty="0"/>
              <a:t>	</a:t>
            </a:r>
            <a:r>
              <a:rPr lang="en-US" sz="2400" dirty="0" smtClean="0"/>
              <a:t>used when ceiling height is higher then 8 feet</a:t>
            </a:r>
          </a:p>
          <a:p>
            <a:pPr algn="l"/>
            <a:endParaRPr lang="en-US" sz="2400" dirty="0"/>
          </a:p>
          <a:p>
            <a:pPr algn="l"/>
            <a:r>
              <a:rPr lang="en-US" sz="2400" b="1" dirty="0" smtClean="0">
                <a:solidFill>
                  <a:srgbClr val="FF0000"/>
                </a:solidFill>
              </a:rPr>
              <a:t>Tapered Edge versus Cut Edge</a:t>
            </a:r>
          </a:p>
          <a:p>
            <a:pPr algn="l"/>
            <a:r>
              <a:rPr lang="en-US" sz="2400" b="1" dirty="0">
                <a:solidFill>
                  <a:schemeClr val="accent2">
                    <a:lumMod val="60000"/>
                    <a:lumOff val="40000"/>
                  </a:schemeClr>
                </a:solidFill>
              </a:rPr>
              <a:t>	</a:t>
            </a:r>
            <a:r>
              <a:rPr lang="en-US" sz="2400" b="1" dirty="0" smtClean="0">
                <a:solidFill>
                  <a:schemeClr val="tx1"/>
                </a:solidFill>
              </a:rPr>
              <a:t>Always match tapered edges together</a:t>
            </a:r>
          </a:p>
          <a:p>
            <a:pPr algn="l"/>
            <a:r>
              <a:rPr lang="en-US" sz="2400" b="1" dirty="0">
                <a:solidFill>
                  <a:schemeClr val="tx1"/>
                </a:solidFill>
              </a:rPr>
              <a:t>	</a:t>
            </a:r>
            <a:r>
              <a:rPr lang="en-US" sz="2400" b="1" dirty="0" smtClean="0">
                <a:solidFill>
                  <a:schemeClr val="tx1"/>
                </a:solidFill>
              </a:rPr>
              <a:t>	WHY?????????</a:t>
            </a:r>
          </a:p>
          <a:p>
            <a:pPr algn="l"/>
            <a:endParaRPr lang="en-US" sz="2400" b="1" dirty="0">
              <a:solidFill>
                <a:schemeClr val="accent2">
                  <a:lumMod val="60000"/>
                  <a:lumOff val="40000"/>
                </a:schemeClr>
              </a:solidFill>
            </a:endParaRPr>
          </a:p>
        </p:txBody>
      </p:sp>
    </p:spTree>
    <p:extLst>
      <p:ext uri="{BB962C8B-B14F-4D97-AF65-F5344CB8AC3E}">
        <p14:creationId xmlns:p14="http://schemas.microsoft.com/office/powerpoint/2010/main" val="231195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ircle(in)">
                                      <p:cBhvr>
                                        <p:cTn id="25" dur="2000"/>
                                        <p:tgtEl>
                                          <p:spTgt spid="3">
                                            <p:txEl>
                                              <p:pRg st="6" end="6"/>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ircle(in)">
                                      <p:cBhvr>
                                        <p:cTn id="28" dur="2000"/>
                                        <p:tgtEl>
                                          <p:spTgt spid="3">
                                            <p:txEl>
                                              <p:pRg st="7" end="7"/>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circle(in)">
                                      <p:cBhvr>
                                        <p:cTn id="3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914400" cy="6400800"/>
          </a:xfrm>
        </p:spPr>
        <p:txBody>
          <a:bodyPr/>
          <a:lstStyle/>
          <a:p>
            <a:r>
              <a:rPr lang="en-US" b="1" dirty="0" smtClean="0"/>
              <a:t>How to Curve </a:t>
            </a:r>
            <a:r>
              <a:rPr lang="en-US" b="1" dirty="0" err="1" smtClean="0"/>
              <a:t>SheetRock</a:t>
            </a:r>
            <a:endParaRPr lang="en-US" b="1" dirty="0"/>
          </a:p>
        </p:txBody>
      </p:sp>
      <p:sp>
        <p:nvSpPr>
          <p:cNvPr id="4" name="Text Placeholder 3"/>
          <p:cNvSpPr>
            <a:spLocks noGrp="1"/>
          </p:cNvSpPr>
          <p:nvPr>
            <p:ph type="body" sz="half" idx="2"/>
          </p:nvPr>
        </p:nvSpPr>
        <p:spPr>
          <a:xfrm>
            <a:off x="685800" y="6096000"/>
            <a:ext cx="7333488" cy="685800"/>
          </a:xfrm>
        </p:spPr>
        <p:txBody>
          <a:bodyPr/>
          <a:lstStyle/>
          <a:p>
            <a:r>
              <a:rPr lang="en-US" b="1" dirty="0" smtClean="0">
                <a:solidFill>
                  <a:srgbClr val="FFFF00"/>
                </a:solidFill>
              </a:rPr>
              <a:t>THIS IS AN ART FORM that takes a lot of practice to master</a:t>
            </a:r>
            <a:endParaRPr lang="en-US" b="1" dirty="0">
              <a:solidFill>
                <a:srgbClr val="FFFF00"/>
              </a:solidFill>
            </a:endParaRPr>
          </a:p>
        </p:txBody>
      </p:sp>
      <p:pic>
        <p:nvPicPr>
          <p:cNvPr id="3074" name="Picture 2" descr="http://www.heritagebuildersmenomonie.com/images/dry_wall_art/dry_wall_art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2386" y="95827"/>
            <a:ext cx="4104913" cy="264737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renovation-headquarters.com/images2/curved%20w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895600"/>
            <a:ext cx="2481442" cy="329979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41604" y="914400"/>
            <a:ext cx="3810000" cy="4801314"/>
          </a:xfrm>
          <a:prstGeom prst="rect">
            <a:avLst/>
          </a:prstGeom>
          <a:noFill/>
        </p:spPr>
        <p:txBody>
          <a:bodyPr wrap="square" rtlCol="0">
            <a:spAutoFit/>
          </a:bodyPr>
          <a:lstStyle/>
          <a:p>
            <a:r>
              <a:rPr lang="en-US" dirty="0" smtClean="0">
                <a:solidFill>
                  <a:srgbClr val="FFFF00"/>
                </a:solidFill>
              </a:rPr>
              <a:t>1/4” sheetrock</a:t>
            </a:r>
            <a:r>
              <a:rPr lang="en-US" dirty="0" smtClean="0"/>
              <a:t>:</a:t>
            </a:r>
          </a:p>
          <a:p>
            <a:r>
              <a:rPr lang="en-US" dirty="0"/>
              <a:t>-</a:t>
            </a:r>
            <a:r>
              <a:rPr lang="en-US" dirty="0" smtClean="0"/>
              <a:t> best suited for task</a:t>
            </a:r>
          </a:p>
          <a:p>
            <a:r>
              <a:rPr lang="en-US" dirty="0" smtClean="0"/>
              <a:t>-Can be done dry and double layered to form ½” material.</a:t>
            </a:r>
          </a:p>
          <a:p>
            <a:r>
              <a:rPr lang="en-US" dirty="0" smtClean="0"/>
              <a:t>-Overlapping seam MUST be 10” apart</a:t>
            </a:r>
          </a:p>
          <a:p>
            <a:endParaRPr lang="en-US" dirty="0"/>
          </a:p>
          <a:p>
            <a:r>
              <a:rPr lang="en-US" dirty="0" smtClean="0">
                <a:solidFill>
                  <a:srgbClr val="FFFF00"/>
                </a:solidFill>
              </a:rPr>
              <a:t>3/8” sheetrock</a:t>
            </a:r>
            <a:r>
              <a:rPr lang="en-US" dirty="0" smtClean="0"/>
              <a:t>:</a:t>
            </a:r>
          </a:p>
          <a:p>
            <a:r>
              <a:rPr lang="en-US" dirty="0" smtClean="0"/>
              <a:t> -can be wetted to soften the gypsum plaster</a:t>
            </a:r>
          </a:p>
          <a:p>
            <a:r>
              <a:rPr lang="en-US" dirty="0" smtClean="0"/>
              <a:t>-Inside curve score backside paper</a:t>
            </a:r>
          </a:p>
          <a:p>
            <a:r>
              <a:rPr lang="en-US" dirty="0" smtClean="0"/>
              <a:t>-Outside curve score front side of board and then tape and spackle</a:t>
            </a:r>
          </a:p>
          <a:p>
            <a:endParaRPr lang="en-US" dirty="0" smtClean="0"/>
          </a:p>
          <a:p>
            <a:endParaRPr lang="en-US" dirty="0"/>
          </a:p>
        </p:txBody>
      </p:sp>
    </p:spTree>
    <p:extLst>
      <p:ext uri="{BB962C8B-B14F-4D97-AF65-F5344CB8AC3E}">
        <p14:creationId xmlns:p14="http://schemas.microsoft.com/office/powerpoint/2010/main" val="78020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1000"/>
                                        <p:tgtEl>
                                          <p:spTgt spid="6">
                                            <p:txEl>
                                              <p:pRg st="1" end="1"/>
                                            </p:txEl>
                                          </p:spTgt>
                                        </p:tgtEl>
                                      </p:cBhvr>
                                    </p:animEffect>
                                    <p:anim calcmode="lin" valueType="num">
                                      <p:cBhvr>
                                        <p:cTn id="1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nodeType="after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1000"/>
                                        <p:tgtEl>
                                          <p:spTgt spid="6">
                                            <p:txEl>
                                              <p:pRg st="3" end="3"/>
                                            </p:txEl>
                                          </p:spTgt>
                                        </p:tgtEl>
                                      </p:cBhvr>
                                    </p:animEffect>
                                    <p:anim calcmode="lin" valueType="num">
                                      <p:cBhvr>
                                        <p:cTn id="24"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circle(in)">
                                      <p:cBhvr>
                                        <p:cTn id="30" dur="2000"/>
                                        <p:tgtEl>
                                          <p:spTgt spid="6">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Effect transition="in" filter="fade">
                                      <p:cBhvr>
                                        <p:cTn id="35" dur="500"/>
                                        <p:tgtEl>
                                          <p:spTgt spid="6">
                                            <p:txEl>
                                              <p:pRg st="6" end="6"/>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6">
                                            <p:txEl>
                                              <p:pRg st="7" end="7"/>
                                            </p:txEl>
                                          </p:spTgt>
                                        </p:tgtEl>
                                        <p:attrNameLst>
                                          <p:attrName>style.visibility</p:attrName>
                                        </p:attrNameLst>
                                      </p:cBhvr>
                                      <p:to>
                                        <p:strVal val="visible"/>
                                      </p:to>
                                    </p:set>
                                    <p:animEffect transition="in" filter="fade">
                                      <p:cBhvr>
                                        <p:cTn id="38" dur="500"/>
                                        <p:tgtEl>
                                          <p:spTgt spid="6">
                                            <p:txEl>
                                              <p:pRg st="7" end="7"/>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6">
                                            <p:txEl>
                                              <p:pRg st="8" end="8"/>
                                            </p:txEl>
                                          </p:spTgt>
                                        </p:tgtEl>
                                        <p:attrNameLst>
                                          <p:attrName>style.visibility</p:attrName>
                                        </p:attrNameLst>
                                      </p:cBhvr>
                                      <p:to>
                                        <p:strVal val="visible"/>
                                      </p:to>
                                    </p:set>
                                    <p:animEffect transition="in" filter="fade">
                                      <p:cBhvr>
                                        <p:cTn id="41" dur="500"/>
                                        <p:tgtEl>
                                          <p:spTgt spid="6">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4">
                                            <p:txEl>
                                              <p:pRg st="0" end="0"/>
                                            </p:txEl>
                                          </p:spTgt>
                                        </p:tgtEl>
                                        <p:attrNameLst>
                                          <p:attrName>style.visibility</p:attrName>
                                        </p:attrNameLst>
                                      </p:cBhvr>
                                      <p:to>
                                        <p:strVal val="visible"/>
                                      </p:to>
                                    </p:set>
                                    <p:anim calcmode="lin" valueType="num">
                                      <p:cBhvr>
                                        <p:cTn id="46"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7"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48"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118</TotalTime>
  <Words>247</Words>
  <Application>Microsoft Office PowerPoint</Application>
  <PresentationFormat>On-screen Show (4:3)</PresentationFormat>
  <Paragraphs>66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Verve</vt:lpstr>
      <vt:lpstr>PowerPoint Presentation</vt:lpstr>
      <vt:lpstr>Common Sheetrock Sizes:</vt:lpstr>
      <vt:lpstr>Types Of Interior Coverings</vt:lpstr>
      <vt:lpstr>Nailing/Screw pattern</vt:lpstr>
      <vt:lpstr>SheetRock:</vt:lpstr>
      <vt:lpstr>How to orientate Board to the wall</vt:lpstr>
      <vt:lpstr>How to Curve SheetRock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23</cp:revision>
  <cp:lastPrinted>2012-10-25T13:21:29Z</cp:lastPrinted>
  <dcterms:created xsi:type="dcterms:W3CDTF">2012-10-25T11:26:34Z</dcterms:created>
  <dcterms:modified xsi:type="dcterms:W3CDTF">2012-10-25T13:28:21Z</dcterms:modified>
</cp:coreProperties>
</file>