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8" r:id="rId2"/>
    <p:sldId id="256" r:id="rId3"/>
    <p:sldId id="257" r:id="rId4"/>
    <p:sldId id="258" r:id="rId5"/>
    <p:sldId id="260" r:id="rId6"/>
    <p:sldId id="262" r:id="rId7"/>
    <p:sldId id="259" r:id="rId8"/>
    <p:sldId id="263" r:id="rId9"/>
    <p:sldId id="270" r:id="rId10"/>
    <p:sldId id="269" r:id="rId11"/>
    <p:sldId id="264" r:id="rId12"/>
    <p:sldId id="265" r:id="rId13"/>
    <p:sldId id="266" r:id="rId14"/>
    <p:sldId id="267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October 14, 2012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October 14,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October 14,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14,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October 14,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October 14,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October 14,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October 14,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14,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October 14, 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October 14,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October 14,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4407" y="253707"/>
            <a:ext cx="3813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 Now #7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739" y="1983036"/>
            <a:ext cx="8350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What are the dimensions of the footing?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 startAt="2"/>
            </a:pPr>
            <a:r>
              <a:rPr lang="en-US" sz="2400" dirty="0" smtClean="0"/>
              <a:t>When installing the sub floor it is important to_____________ the seams</a:t>
            </a:r>
          </a:p>
          <a:p>
            <a:r>
              <a:rPr lang="en-US" sz="2400" dirty="0" smtClean="0"/>
              <a:t>.</a:t>
            </a:r>
          </a:p>
          <a:p>
            <a:pPr marL="342900" indent="-342900">
              <a:buAutoNum type="arabicPeriod" startAt="3"/>
            </a:pPr>
            <a:r>
              <a:rPr lang="en-US" sz="2400" dirty="0" smtClean="0"/>
              <a:t>Name two types of floor joist bracing and why it is important.</a:t>
            </a:r>
          </a:p>
          <a:p>
            <a:pPr marL="342900" indent="-342900">
              <a:buAutoNum type="arabicPeriod" startAt="3"/>
            </a:pPr>
            <a:endParaRPr lang="en-US" sz="2400" dirty="0" smtClean="0"/>
          </a:p>
          <a:p>
            <a:pPr marL="342900" indent="-342900">
              <a:buAutoNum type="arabicPeriod" startAt="4"/>
            </a:pPr>
            <a:r>
              <a:rPr lang="en-US" sz="2400" dirty="0" smtClean="0"/>
              <a:t>What are the two measurements used when laying out floor joists?</a:t>
            </a:r>
          </a:p>
          <a:p>
            <a:endParaRPr lang="en-US" sz="2400" dirty="0" smtClean="0"/>
          </a:p>
          <a:p>
            <a:r>
              <a:rPr lang="en-US" sz="2400" dirty="0" smtClean="0"/>
              <a:t>5.  List two reasons a subfloor is needed.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6601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Area: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4984775" cy="3508977"/>
          </a:xfrm>
        </p:spPr>
        <p:txBody>
          <a:bodyPr/>
          <a:lstStyle/>
          <a:p>
            <a:r>
              <a:rPr lang="en-US" dirty="0" smtClean="0"/>
              <a:t>Length x Width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15067" y="3132667"/>
            <a:ext cx="3132666" cy="1930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86667" y="3285067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8’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01333" y="399626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4’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50000" y="3488263"/>
            <a:ext cx="203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WALL FRAME</a:t>
            </a:r>
          </a:p>
          <a:p>
            <a:r>
              <a:rPr lang="en-US" dirty="0" smtClean="0"/>
              <a:t>AREA = L X W</a:t>
            </a:r>
          </a:p>
          <a:p>
            <a:r>
              <a:rPr lang="en-US" dirty="0" smtClean="0"/>
              <a:t>A= 16’ X 8’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A= 128 SQ FT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0000" y="2075302"/>
            <a:ext cx="223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PLYWOOD/OSB</a:t>
            </a:r>
          </a:p>
          <a:p>
            <a:r>
              <a:rPr lang="en-US" dirty="0" smtClean="0"/>
              <a:t>AREA= L X W</a:t>
            </a:r>
          </a:p>
          <a:p>
            <a:r>
              <a:rPr lang="en-US" dirty="0" smtClean="0"/>
              <a:t>A=4 X 8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A=32 SQ FT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600" y="5063067"/>
            <a:ext cx="238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128 SQ FT/ 32 SQ FT</a:t>
            </a:r>
          </a:p>
          <a:p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 BOARDS NEEDED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6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24" y="7827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 Proofing and Insulation:</a:t>
            </a:r>
            <a:endParaRPr lang="en-US" dirty="0"/>
          </a:p>
        </p:txBody>
      </p:sp>
      <p:pic>
        <p:nvPicPr>
          <p:cNvPr id="4" name="Picture 3" descr="exterior-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83" y="4189574"/>
            <a:ext cx="3552632" cy="205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nsulation-for-folding-attic-ladd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07" y="4173188"/>
            <a:ext cx="4140351" cy="267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032296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House Wrap</a:t>
            </a:r>
            <a:r>
              <a:rPr lang="en-US" b="1" dirty="0" smtClean="0"/>
              <a:t>- provides a waterproof barrier between the house and exterior.  Has a R </a:t>
            </a:r>
            <a:r>
              <a:rPr lang="en-US" b="1" dirty="0" smtClean="0"/>
              <a:t>value (</a:t>
            </a:r>
            <a:r>
              <a:rPr lang="en-US" b="1" dirty="0" smtClean="0">
                <a:solidFill>
                  <a:srgbClr val="FF0000"/>
                </a:solidFill>
              </a:rPr>
              <a:t>WATER RESISTANT)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Insulation</a:t>
            </a:r>
            <a:r>
              <a:rPr lang="en-US" b="1" dirty="0" smtClean="0"/>
              <a:t>- 1/4”- 1” ridged </a:t>
            </a:r>
            <a:r>
              <a:rPr lang="en-US" b="1" dirty="0" smtClean="0"/>
              <a:t>foam</a:t>
            </a:r>
          </a:p>
          <a:p>
            <a:pPr lvl="1"/>
            <a:r>
              <a:rPr lang="en-US" b="1" dirty="0" smtClean="0"/>
              <a:t>Works both ways keeps are in and out</a:t>
            </a:r>
          </a:p>
          <a:p>
            <a:pPr lvl="1"/>
            <a:r>
              <a:rPr lang="en-US" b="1" dirty="0" smtClean="0"/>
              <a:t>Rated By R value.  Higher R value better insulation property</a:t>
            </a:r>
          </a:p>
          <a:p>
            <a:pPr lvl="1"/>
            <a:r>
              <a:rPr lang="en-US" b="1" dirty="0" smtClean="0"/>
              <a:t>More Insulation on the exterior means drier warmer sheathing.  More insulation on interior means colder moist sheathing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860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90" y="-224776"/>
            <a:ext cx="7024744" cy="1143000"/>
          </a:xfrm>
        </p:spPr>
        <p:txBody>
          <a:bodyPr/>
          <a:lstStyle/>
          <a:p>
            <a:r>
              <a:rPr lang="en-US" dirty="0" smtClean="0"/>
              <a:t>Siding: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62428" y="1005199"/>
            <a:ext cx="93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Wood-</a:t>
            </a:r>
            <a:endParaRPr lang="en-US" dirty="0"/>
          </a:p>
        </p:txBody>
      </p:sp>
      <p:pic>
        <p:nvPicPr>
          <p:cNvPr id="5" name="Picture 4" descr="wood_si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4" y="4596522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 rot="-771026">
            <a:off x="1209754" y="5358522"/>
            <a:ext cx="285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kern="1200" dirty="0"/>
              <a:t>Perfection Cedar shakes</a:t>
            </a:r>
          </a:p>
        </p:txBody>
      </p:sp>
      <p:pic>
        <p:nvPicPr>
          <p:cNvPr id="7" name="Picture 6" descr="brown-wood-siding-thumb49760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385" y="1934887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747510" y="3038200"/>
            <a:ext cx="225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kern="1200"/>
              <a:t>Texture 111  (T111)</a:t>
            </a:r>
          </a:p>
        </p:txBody>
      </p:sp>
      <p:pic>
        <p:nvPicPr>
          <p:cNvPr id="9" name="Picture 8" descr="cedar-wood-si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672" y="866768"/>
            <a:ext cx="3541713" cy="372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488694" y="2537904"/>
            <a:ext cx="13489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kern="1200"/>
              <a:t>Clap board</a:t>
            </a:r>
          </a:p>
        </p:txBody>
      </p:sp>
    </p:spTree>
    <p:extLst>
      <p:ext uri="{BB962C8B-B14F-4D97-AF65-F5344CB8AC3E}">
        <p14:creationId xmlns:p14="http://schemas.microsoft.com/office/powerpoint/2010/main" val="190093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16" y="429376"/>
            <a:ext cx="7024744" cy="858753"/>
          </a:xfrm>
        </p:spPr>
        <p:txBody>
          <a:bodyPr/>
          <a:lstStyle/>
          <a:p>
            <a:r>
              <a:rPr lang="en-US" dirty="0" smtClean="0"/>
              <a:t>Siding</a:t>
            </a:r>
            <a:endParaRPr lang="en-US" dirty="0"/>
          </a:p>
        </p:txBody>
      </p:sp>
      <p:pic>
        <p:nvPicPr>
          <p:cNvPr id="4" name="Picture 3" descr="vinyl-siding-sty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84" y="690008"/>
            <a:ext cx="403860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nyl%20si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55" y="1965641"/>
            <a:ext cx="4205386" cy="45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72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90" y="-155196"/>
            <a:ext cx="7024744" cy="1143000"/>
          </a:xfrm>
        </p:spPr>
        <p:txBody>
          <a:bodyPr/>
          <a:lstStyle/>
          <a:p>
            <a:r>
              <a:rPr lang="en-US" dirty="0" smtClean="0"/>
              <a:t>Brick</a:t>
            </a:r>
            <a:endParaRPr lang="en-US" dirty="0"/>
          </a:p>
        </p:txBody>
      </p:sp>
      <p:pic>
        <p:nvPicPr>
          <p:cNvPr id="4" name="Picture 3" descr="bricksiding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47" y="3167094"/>
            <a:ext cx="357187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rick%20(Front)%2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8" y="2226712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77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ilding_a_door_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26" y="2123639"/>
            <a:ext cx="4975062" cy="443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90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WALL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</a:t>
            </a:r>
          </a:p>
          <a:p>
            <a:r>
              <a:rPr lang="en-US" dirty="0" smtClean="0"/>
              <a:t>Mr. Byrne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3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15" y="-103570"/>
            <a:ext cx="7024744" cy="1143000"/>
          </a:xfrm>
        </p:spPr>
        <p:txBody>
          <a:bodyPr/>
          <a:lstStyle/>
          <a:p>
            <a:r>
              <a:rPr lang="en-US" dirty="0" smtClean="0"/>
              <a:t>Wall Systems: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044" y="1067683"/>
            <a:ext cx="4899386" cy="350897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Wall Framing</a:t>
            </a:r>
            <a:r>
              <a:rPr lang="en-US" dirty="0" smtClean="0"/>
              <a:t>- Includes assembling the vertical and horizontal members that form the inside and outside walls</a:t>
            </a:r>
          </a:p>
          <a:p>
            <a:pPr lvl="2"/>
            <a:r>
              <a:rPr lang="en-US" dirty="0" smtClean="0"/>
              <a:t>Supports upper floors, ceilings, and roofs</a:t>
            </a:r>
          </a:p>
          <a:p>
            <a:pPr lvl="2"/>
            <a:r>
              <a:rPr lang="en-US" dirty="0" smtClean="0"/>
              <a:t>Nailing base for wall covering materials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Types of Walls</a:t>
            </a:r>
            <a:r>
              <a:rPr lang="en-US" dirty="0" smtClean="0"/>
              <a:t>- </a:t>
            </a:r>
          </a:p>
          <a:p>
            <a:pPr lvl="1"/>
            <a:r>
              <a:rPr lang="en-US" dirty="0" smtClean="0"/>
              <a:t>Load Bearing- Carries the load from above</a:t>
            </a:r>
          </a:p>
          <a:p>
            <a:pPr lvl="2"/>
            <a:r>
              <a:rPr lang="en-US" dirty="0" smtClean="0"/>
              <a:t>Roofs, second story floor</a:t>
            </a:r>
          </a:p>
          <a:p>
            <a:pPr lvl="1"/>
            <a:r>
              <a:rPr lang="en-US" dirty="0" smtClean="0"/>
              <a:t>Partitions-Inside walls which separate rooms and do not carry any load</a:t>
            </a:r>
            <a:endParaRPr lang="en-US" dirty="0"/>
          </a:p>
        </p:txBody>
      </p:sp>
      <p:pic>
        <p:nvPicPr>
          <p:cNvPr id="4" name="Picture 3" descr="shed-walls-framing-construction-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83" y="3093357"/>
            <a:ext cx="4169517" cy="364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28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74" y="16324"/>
            <a:ext cx="7024744" cy="1257300"/>
          </a:xfrm>
        </p:spPr>
        <p:txBody>
          <a:bodyPr/>
          <a:lstStyle/>
          <a:p>
            <a:r>
              <a:rPr lang="en-US" dirty="0" smtClean="0"/>
              <a:t>Parts of the Wall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610" y="1296164"/>
            <a:ext cx="6777317" cy="47921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Sole Plate</a:t>
            </a:r>
            <a:r>
              <a:rPr lang="en-US" dirty="0" smtClean="0"/>
              <a:t>- bottom plate that attaches to the sub floor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Top Plate</a:t>
            </a:r>
            <a:r>
              <a:rPr lang="en-US" dirty="0" smtClean="0"/>
              <a:t>-Ties all parts of the wall together.  </a:t>
            </a:r>
            <a:r>
              <a:rPr lang="en-US" dirty="0"/>
              <a:t>U</a:t>
            </a:r>
            <a:r>
              <a:rPr lang="en-US" dirty="0" smtClean="0"/>
              <a:t>sually doubled up after construction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Studs</a:t>
            </a:r>
            <a:r>
              <a:rPr lang="en-US" dirty="0" smtClean="0"/>
              <a:t>- 2 x 4 or 2 x 6 lumber that make up the vertical members of the wall.  Connects Sole plate to the top plate</a:t>
            </a:r>
          </a:p>
        </p:txBody>
      </p:sp>
      <p:pic>
        <p:nvPicPr>
          <p:cNvPr id="4" name="Picture 3" descr="framing_an_interior_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097" y="4103417"/>
            <a:ext cx="5010172" cy="240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86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1075" y="606114"/>
            <a:ext cx="751525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Header</a:t>
            </a:r>
            <a:r>
              <a:rPr lang="en-US" dirty="0" smtClean="0"/>
              <a:t>- Material over the top of a window or door opening.  Minimum 2-2x6 with a ½ plywood spacer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Cripple Stud</a:t>
            </a:r>
            <a:r>
              <a:rPr lang="en-US" dirty="0" smtClean="0"/>
              <a:t>-  Stud that is shortened due to an opening, Transfers the load from the top plate over a door/window opening to the header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Trimmer Stud(Jack Stud</a:t>
            </a:r>
            <a:r>
              <a:rPr lang="en-US" dirty="0" smtClean="0"/>
              <a:t>)- Supports the load carried by the header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King Stud</a:t>
            </a:r>
            <a:r>
              <a:rPr lang="en-US" dirty="0" smtClean="0"/>
              <a:t>- Nailed to trimmer stud for added support</a:t>
            </a:r>
            <a:endParaRPr lang="en-US" dirty="0"/>
          </a:p>
        </p:txBody>
      </p:sp>
      <p:pic>
        <p:nvPicPr>
          <p:cNvPr id="6" name="Picture 5" descr="building_a_door_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205" y="3490427"/>
            <a:ext cx="3331236" cy="296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indow-framing-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89" y="3490427"/>
            <a:ext cx="4114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32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H06DJA_FRAMWA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6" y="2713528"/>
            <a:ext cx="3805244" cy="380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9407" y="817568"/>
            <a:ext cx="71499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Rough Sill</a:t>
            </a:r>
            <a:r>
              <a:rPr lang="en-US" dirty="0" smtClean="0"/>
              <a:t>- Frames the lower part of a window opening.  Non load bearing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Window Jacks (cripple)  </a:t>
            </a:r>
            <a:r>
              <a:rPr lang="en-US" dirty="0" smtClean="0"/>
              <a:t>Transfers the weight from the rough sill to the bottom 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9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30" y="-155196"/>
            <a:ext cx="7024744" cy="1143000"/>
          </a:xfrm>
        </p:spPr>
        <p:txBody>
          <a:bodyPr/>
          <a:lstStyle/>
          <a:p>
            <a:r>
              <a:rPr lang="en-US" dirty="0" smtClean="0"/>
              <a:t>Corners: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3708" y="775497"/>
            <a:ext cx="6777317" cy="3508977"/>
          </a:xfrm>
        </p:spPr>
        <p:txBody>
          <a:bodyPr/>
          <a:lstStyle/>
          <a:p>
            <a:r>
              <a:rPr lang="en-US" dirty="0" smtClean="0"/>
              <a:t>Are formed when two perpendicular wall systems are raised.</a:t>
            </a:r>
          </a:p>
          <a:p>
            <a:pPr lvl="1"/>
            <a:r>
              <a:rPr lang="en-US" dirty="0" smtClean="0"/>
              <a:t>Methods:</a:t>
            </a:r>
          </a:p>
          <a:p>
            <a:pPr lvl="2"/>
            <a:r>
              <a:rPr lang="en-US" dirty="0" smtClean="0"/>
              <a:t>Blocking</a:t>
            </a:r>
          </a:p>
          <a:p>
            <a:pPr lvl="2"/>
            <a:r>
              <a:rPr lang="en-US" dirty="0" smtClean="0"/>
              <a:t>Corner Studs</a:t>
            </a:r>
            <a:endParaRPr lang="en-US" dirty="0"/>
          </a:p>
        </p:txBody>
      </p:sp>
      <p:pic>
        <p:nvPicPr>
          <p:cNvPr id="4" name="Picture 3" descr="331200435021_cor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021" y="1506459"/>
            <a:ext cx="31115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ig08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2" y="3515186"/>
            <a:ext cx="570547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50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651" y="456164"/>
            <a:ext cx="7024744" cy="1143000"/>
          </a:xfrm>
        </p:spPr>
        <p:txBody>
          <a:bodyPr/>
          <a:lstStyle/>
          <a:p>
            <a:r>
              <a:rPr lang="en-US" dirty="0" smtClean="0"/>
              <a:t>Sheathing:</a:t>
            </a:r>
            <a:endParaRPr lang="en-US" dirty="0"/>
          </a:p>
        </p:txBody>
      </p:sp>
      <p:sp>
        <p:nvSpPr>
          <p:cNvPr id="4" name="Rectangle 3"/>
          <p:cNvSpPr>
            <a:spLocks noGrp="1" noRot="1" noChangeArrowheads="1"/>
          </p:cNvSpPr>
          <p:nvPr/>
        </p:nvSpPr>
        <p:spPr bwMode="auto">
          <a:xfrm>
            <a:off x="935994" y="1581769"/>
            <a:ext cx="6819401" cy="459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r>
              <a:rPr lang="en-US" dirty="0"/>
              <a:t>Exterior material that covers the house and provides structural support.</a:t>
            </a:r>
          </a:p>
          <a:p>
            <a:r>
              <a:rPr lang="en-US" dirty="0"/>
              <a:t>Standard size is ½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x4,x8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 </a:t>
            </a:r>
            <a:r>
              <a:rPr lang="en-US" sz="2000" dirty="0"/>
              <a:t>(Thickness can be up to 5/8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)</a:t>
            </a:r>
          </a:p>
          <a:p>
            <a:pPr lvl="1"/>
            <a:r>
              <a:rPr lang="en-US" dirty="0"/>
              <a:t>Plywood</a:t>
            </a:r>
          </a:p>
          <a:p>
            <a:pPr lvl="1"/>
            <a:r>
              <a:rPr lang="en-US" dirty="0"/>
              <a:t>OSB (oriented strand board</a:t>
            </a:r>
            <a:r>
              <a:rPr lang="en-US" dirty="0" smtClean="0"/>
              <a:t>)******</a:t>
            </a:r>
            <a:endParaRPr lang="en-US" dirty="0"/>
          </a:p>
          <a:p>
            <a:pPr lvl="1"/>
            <a:r>
              <a:rPr lang="en-US" dirty="0"/>
              <a:t>Short side (4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) runs parallel to the vertical studs</a:t>
            </a:r>
            <a:r>
              <a:rPr lang="en-US" dirty="0" smtClean="0"/>
              <a:t>. (</a:t>
            </a:r>
            <a:r>
              <a:rPr lang="en-US" dirty="0" smtClean="0">
                <a:solidFill>
                  <a:srgbClr val="FF0000"/>
                </a:solidFill>
              </a:rPr>
              <a:t>HORIZONTAL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4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938" b="7938"/>
          <a:stretch>
            <a:fillRect/>
          </a:stretch>
        </p:blipFill>
        <p:spPr>
          <a:xfrm>
            <a:off x="3877733" y="3962400"/>
            <a:ext cx="4806676" cy="241209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799" y="321732"/>
            <a:ext cx="4102101" cy="3646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67" y="3174817"/>
            <a:ext cx="3513666" cy="3199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66" y="321733"/>
            <a:ext cx="4131733" cy="309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067" y="390477"/>
            <a:ext cx="350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2F2F2"/>
                </a:solidFill>
              </a:rPr>
              <a:t>OSB: Green, uses more of the tree.  Less waste product</a:t>
            </a:r>
          </a:p>
          <a:p>
            <a:r>
              <a:rPr lang="en-US" sz="2400" b="1" dirty="0" smtClean="0">
                <a:solidFill>
                  <a:srgbClr val="F2F2F2"/>
                </a:solidFill>
              </a:rPr>
              <a:t>Renewable: Tree type is fast growing</a:t>
            </a:r>
          </a:p>
          <a:p>
            <a:r>
              <a:rPr lang="en-US" sz="2400" b="1" dirty="0" smtClean="0">
                <a:solidFill>
                  <a:srgbClr val="F2F2F2"/>
                </a:solidFill>
              </a:rPr>
              <a:t>Slow growing trees are stronger then fast grown trees</a:t>
            </a:r>
            <a:endParaRPr lang="en-US" sz="2400" b="1" dirty="0">
              <a:solidFill>
                <a:srgbClr val="F2F2F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5999" y="390477"/>
            <a:ext cx="28786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2F2F2"/>
                </a:solidFill>
              </a:rPr>
              <a:t>Plywood: uses in high wind or seismic locations.</a:t>
            </a:r>
            <a:endParaRPr lang="en-US" sz="2400" b="1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13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154</TotalTime>
  <Words>559</Words>
  <Application>Microsoft Macintosh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Austin</vt:lpstr>
      <vt:lpstr>PowerPoint Presentation</vt:lpstr>
      <vt:lpstr>WALL SYSTEMS</vt:lpstr>
      <vt:lpstr>Wall Systems:</vt:lpstr>
      <vt:lpstr>Parts of the Wall Frame</vt:lpstr>
      <vt:lpstr>PowerPoint Presentation</vt:lpstr>
      <vt:lpstr>PowerPoint Presentation</vt:lpstr>
      <vt:lpstr>Corners:</vt:lpstr>
      <vt:lpstr>Sheathing:</vt:lpstr>
      <vt:lpstr>PowerPoint Presentation</vt:lpstr>
      <vt:lpstr>Calculating Area:</vt:lpstr>
      <vt:lpstr>Water Proofing and Insulation:</vt:lpstr>
      <vt:lpstr>Siding:</vt:lpstr>
      <vt:lpstr>Siding</vt:lpstr>
      <vt:lpstr>Brick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WALL SYSTEMS</dc:title>
  <dc:creator>jim byrne</dc:creator>
  <cp:lastModifiedBy>jim byrne</cp:lastModifiedBy>
  <cp:revision>34</cp:revision>
  <dcterms:created xsi:type="dcterms:W3CDTF">2012-10-09T09:51:36Z</dcterms:created>
  <dcterms:modified xsi:type="dcterms:W3CDTF">2012-10-15T01:46:19Z</dcterms:modified>
</cp:coreProperties>
</file>